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8288000" cy="10287000"/>
  <p:notesSz cx="6858000" cy="9144000"/>
  <p:embeddedFontLst>
    <p:embeddedFont>
      <p:font typeface="M Plus Rounded Black" panose="020B0600070205080204" charset="-128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ontserrat Classic" panose="020B0600070205080204" charset="0"/>
      <p:regular r:id="rId52"/>
    </p:embeddedFont>
    <p:embeddedFont>
      <p:font typeface="Montserrat Classic Bold" panose="020B0600070205080204" charset="0"/>
      <p:regular r:id="rId53"/>
    </p:embeddedFont>
    <p:embeddedFont>
      <p:font typeface="Montserrat Light" panose="020B060007020508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4DB7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8964" r="8964"/>
          <a:stretch>
            <a:fillRect/>
          </a:stretch>
        </p:blipFill>
        <p:spPr>
          <a:xfrm>
            <a:off x="-228600" y="-228600"/>
            <a:ext cx="13309990" cy="107442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7298637" y="-7600033"/>
            <a:ext cx="11969608" cy="20267365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4" name="TextBox 4"/>
          <p:cNvSpPr txBox="1"/>
          <p:nvPr/>
        </p:nvSpPr>
        <p:spPr>
          <a:xfrm>
            <a:off x="7252944" y="3041325"/>
            <a:ext cx="952540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ja-JP" altLang="en-US" sz="4200" dirty="0">
                <a:solidFill>
                  <a:srgbClr val="FFFFFF"/>
                </a:solidFill>
                <a:latin typeface="Montserrat Classic Bold"/>
              </a:rPr>
              <a:t>（学籍番号）</a:t>
            </a:r>
            <a:r>
              <a:rPr lang="en-US" sz="4200" dirty="0" err="1">
                <a:solidFill>
                  <a:srgbClr val="FFFFFF"/>
                </a:solidFill>
                <a:latin typeface="Montserrat Classic Bold"/>
              </a:rPr>
              <a:t>竹川巧</a:t>
            </a:r>
            <a:endParaRPr lang="en-US" sz="42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26395" y="1235286"/>
            <a:ext cx="9525400" cy="158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200"/>
              </a:lnSpc>
            </a:pPr>
            <a:r>
              <a:rPr lang="en-US" sz="8800" spc="87">
                <a:solidFill>
                  <a:srgbClr val="F8FBFD"/>
                </a:solidFill>
                <a:latin typeface="Montserrat Light"/>
              </a:rPr>
              <a:t>IT業界発表</a:t>
            </a:r>
          </a:p>
        </p:txBody>
      </p:sp>
      <p:sp>
        <p:nvSpPr>
          <p:cNvPr id="6" name="AutoShape 6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7" name="AutoShape 7"/>
          <p:cNvSpPr/>
          <p:nvPr/>
        </p:nvSpPr>
        <p:spPr>
          <a:xfrm rot="-2700000">
            <a:off x="5538049" y="-1218579"/>
            <a:ext cx="57378" cy="6072282"/>
          </a:xfrm>
          <a:prstGeom prst="rect">
            <a:avLst/>
          </a:prstGeom>
          <a:solidFill>
            <a:srgbClr val="F8FBFD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サイバーエージェント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2,284億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40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90480" y="5676992"/>
            <a:ext cx="4707857" cy="37300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67" b="1167"/>
          <a:stretch>
            <a:fillRect/>
          </a:stretch>
        </p:blipFill>
        <p:spPr>
          <a:xfrm>
            <a:off x="1230159" y="4183320"/>
            <a:ext cx="10453338" cy="58597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1515" y="776029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サイバーエージェント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株価チャート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54270" y="4934627"/>
            <a:ext cx="4998318" cy="4439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799" dirty="0">
                <a:solidFill>
                  <a:srgbClr val="FEF3E0"/>
                </a:solidFill>
                <a:latin typeface="Montserrat Classic Bold"/>
              </a:rPr>
              <a:t>←2016年頃に</a:t>
            </a:r>
          </a:p>
          <a:p>
            <a:pPr>
              <a:lnSpc>
                <a:spcPts val="5760"/>
              </a:lnSpc>
            </a:pPr>
            <a:r>
              <a:rPr lang="en-US" sz="4799" dirty="0" err="1">
                <a:solidFill>
                  <a:srgbClr val="FEF3E0"/>
                </a:solidFill>
                <a:ea typeface="Montserrat Classic Bold"/>
              </a:rPr>
              <a:t>急激に伸びたが</a:t>
            </a:r>
            <a:endParaRPr lang="en-US" sz="4799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5759"/>
              </a:lnSpc>
            </a:pPr>
            <a:r>
              <a:rPr lang="en-US" sz="4800" dirty="0" err="1">
                <a:solidFill>
                  <a:srgbClr val="FEF3E0"/>
                </a:solidFill>
                <a:ea typeface="Montserrat Classic Bold"/>
              </a:rPr>
              <a:t>すぐに落ち込む</a:t>
            </a:r>
            <a:endParaRPr lang="en-US" sz="48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5759"/>
              </a:lnSpc>
            </a:pPr>
            <a:endParaRPr lang="en-US" sz="48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5759"/>
              </a:lnSpc>
            </a:pPr>
            <a:endParaRPr lang="en-US" sz="48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5759"/>
              </a:lnSpc>
            </a:pPr>
            <a:r>
              <a:rPr lang="ja-JP" altLang="en-US" sz="4800" dirty="0">
                <a:solidFill>
                  <a:srgbClr val="FEF3E0"/>
                </a:solidFill>
                <a:ea typeface="Montserrat Classic Bold"/>
              </a:rPr>
              <a:t>＝＞なぜ？</a:t>
            </a:r>
            <a:endParaRPr lang="en-US" sz="4800" dirty="0">
              <a:solidFill>
                <a:srgbClr val="FEF3E0"/>
              </a:solidFill>
              <a:ea typeface="Montserrat Classic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1253" y="5952092"/>
            <a:ext cx="4076050" cy="406648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5937" y="739978"/>
            <a:ext cx="13676143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サイバーエージェントの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FEF3E0"/>
                </a:solidFill>
                <a:latin typeface="Montserrat Classic Bold"/>
              </a:rPr>
              <a:t>2016年頃の株価考察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234897"/>
            <a:ext cx="19969367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FEF3E0"/>
                </a:solidFill>
                <a:latin typeface="Montserrat Classic Bold"/>
              </a:rPr>
              <a:t>→</a:t>
            </a:r>
            <a:r>
              <a:rPr lang="en-US" sz="8000" dirty="0" err="1">
                <a:solidFill>
                  <a:srgbClr val="FEF3E0"/>
                </a:solidFill>
                <a:latin typeface="Montserrat Classic Bold"/>
              </a:rPr>
              <a:t>メディア業が大きく影響</a:t>
            </a:r>
            <a:r>
              <a:rPr lang="en-US" sz="8000" dirty="0">
                <a:solidFill>
                  <a:srgbClr val="FEF3E0"/>
                </a:solidFill>
                <a:latin typeface="Montserrat Classic Bold"/>
              </a:rPr>
              <a:t>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DEAEE7A-D203-4636-8455-B03900DB0896}"/>
              </a:ext>
            </a:extLst>
          </p:cNvPr>
          <p:cNvSpPr txBox="1"/>
          <p:nvPr/>
        </p:nvSpPr>
        <p:spPr>
          <a:xfrm>
            <a:off x="7251013" y="6754225"/>
            <a:ext cx="935106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ja-JP" altLang="en-US" sz="8000" dirty="0">
                <a:solidFill>
                  <a:srgbClr val="FEF3E0"/>
                </a:solidFill>
                <a:latin typeface="+mj-lt"/>
              </a:rPr>
              <a:t>←</a:t>
            </a:r>
            <a:r>
              <a:rPr lang="en-US" altLang="ja-JP" sz="8000" dirty="0">
                <a:solidFill>
                  <a:srgbClr val="FEF3E0"/>
                </a:solidFill>
                <a:latin typeface="+mj-lt"/>
              </a:rPr>
              <a:t>ABEMA</a:t>
            </a:r>
          </a:p>
          <a:p>
            <a:pPr>
              <a:lnSpc>
                <a:spcPts val="9600"/>
              </a:lnSpc>
            </a:pPr>
            <a:r>
              <a:rPr lang="ja-JP" altLang="en-US" sz="8000" dirty="0">
                <a:solidFill>
                  <a:srgbClr val="FEF3E0"/>
                </a:solidFill>
                <a:latin typeface="Montserrat Classic Bold"/>
              </a:rPr>
              <a:t>（</a:t>
            </a:r>
            <a:r>
              <a:rPr lang="ja-JP" altLang="en-US" sz="8000" dirty="0">
                <a:solidFill>
                  <a:srgbClr val="FEF3E0"/>
                </a:solidFill>
                <a:latin typeface="+mj-lt"/>
              </a:rPr>
              <a:t>旧</a:t>
            </a:r>
            <a:r>
              <a:rPr lang="en-US" altLang="ja-JP" sz="8000" dirty="0">
                <a:solidFill>
                  <a:srgbClr val="FEF3E0"/>
                </a:solidFill>
                <a:latin typeface="+mj-lt"/>
              </a:rPr>
              <a:t>ABEMATV</a:t>
            </a:r>
            <a:r>
              <a:rPr lang="ja-JP" altLang="en-US" sz="8000" dirty="0">
                <a:solidFill>
                  <a:srgbClr val="FEF3E0"/>
                </a:solidFill>
                <a:latin typeface="+mj-lt"/>
              </a:rPr>
              <a:t>）</a:t>
            </a:r>
            <a:endParaRPr lang="en-US" sz="8000" dirty="0">
              <a:solidFill>
                <a:srgbClr val="FEF3E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8812" y="1698962"/>
            <a:ext cx="8157423" cy="51427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1929610"/>
            <a:ext cx="8308591" cy="5359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96459" y="7458228"/>
            <a:ext cx="4763578" cy="26296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1682" y="290738"/>
            <a:ext cx="13813675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FEF3E0"/>
                </a:solidFill>
                <a:latin typeface="Montserrat Classic Bold"/>
              </a:rPr>
              <a:t>↓</a:t>
            </a:r>
            <a:r>
              <a:rPr lang="en-US" sz="8000" dirty="0" err="1">
                <a:solidFill>
                  <a:srgbClr val="FEF3E0"/>
                </a:solidFill>
                <a:latin typeface="Montserrat Classic Bold"/>
              </a:rPr>
              <a:t>ネット広告事業</a:t>
            </a:r>
            <a:endParaRPr lang="en-US" sz="8000" dirty="0">
              <a:solidFill>
                <a:srgbClr val="FEF3E0"/>
              </a:solidFill>
              <a:latin typeface="Montserrat Classic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21928" y="7798147"/>
            <a:ext cx="6874532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latin typeface="Montserrat Classic Bold"/>
              </a:rPr>
              <a:t>   ゲーム事業↑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37" y="1510584"/>
            <a:ext cx="10210726" cy="66369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86538" y="147165"/>
            <a:ext cx="6314923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メディア事業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8637" y="8643615"/>
            <a:ext cx="10724637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latin typeface="Montserrat Classic Bold"/>
              </a:rPr>
              <a:t>→</a:t>
            </a:r>
            <a:r>
              <a:rPr lang="en-US" sz="8000">
                <a:solidFill>
                  <a:srgbClr val="F6856D"/>
                </a:solidFill>
                <a:ea typeface="Montserrat Classic Bold"/>
              </a:rPr>
              <a:t>赤字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が続いている...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167" b="1167"/>
          <a:stretch>
            <a:fillRect/>
          </a:stretch>
        </p:blipFill>
        <p:spPr>
          <a:xfrm>
            <a:off x="303329" y="1924873"/>
            <a:ext cx="10572307" cy="59264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44057" y="3435717"/>
            <a:ext cx="6296610" cy="145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 dirty="0">
                <a:solidFill>
                  <a:srgbClr val="FEF3E0"/>
                </a:solidFill>
                <a:ea typeface="Montserrat Classic Bold"/>
              </a:rPr>
              <a:t>①</a:t>
            </a:r>
            <a:r>
              <a:rPr lang="en-US" sz="4799" dirty="0" err="1">
                <a:solidFill>
                  <a:srgbClr val="FEF3E0"/>
                </a:solidFill>
                <a:ea typeface="Montserrat Classic Bold"/>
              </a:rPr>
              <a:t>サイバーのメディア業に投資家が期待</a:t>
            </a:r>
            <a:endParaRPr lang="en-US" sz="4799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44057" y="5382089"/>
            <a:ext cx="6027998" cy="7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 dirty="0">
                <a:solidFill>
                  <a:srgbClr val="FEF3E0"/>
                </a:solidFill>
                <a:ea typeface="Montserrat Classic Bold"/>
              </a:rPr>
              <a:t>②</a:t>
            </a:r>
            <a:r>
              <a:rPr lang="en-US" sz="4799" dirty="0" err="1">
                <a:solidFill>
                  <a:srgbClr val="FEF3E0"/>
                </a:solidFill>
                <a:ea typeface="Montserrat Classic Bold"/>
              </a:rPr>
              <a:t>赤字が続く</a:t>
            </a:r>
            <a:endParaRPr lang="en-US" sz="4799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44057" y="6927022"/>
            <a:ext cx="6027998" cy="7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FEF3E0"/>
                </a:solidFill>
                <a:ea typeface="Montserrat Classic Bold"/>
              </a:rPr>
              <a:t>③投資家が株を売る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44057" y="8393429"/>
            <a:ext cx="6027998" cy="7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FEF3E0"/>
                </a:solidFill>
                <a:ea typeface="Montserrat Classic Bold"/>
              </a:rPr>
              <a:t>④株価下がる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F9D6990-FE9D-47E6-AAF9-C0D941FC4982}"/>
              </a:ext>
            </a:extLst>
          </p:cNvPr>
          <p:cNvSpPr txBox="1"/>
          <p:nvPr/>
        </p:nvSpPr>
        <p:spPr>
          <a:xfrm>
            <a:off x="331682" y="290738"/>
            <a:ext cx="1381367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FEF3E0"/>
                </a:solidFill>
                <a:latin typeface="Montserrat Classic Bold"/>
              </a:rPr>
              <a:t>2016</a:t>
            </a:r>
            <a:r>
              <a:rPr lang="ja-JP" altLang="en-US" sz="8000" dirty="0">
                <a:solidFill>
                  <a:srgbClr val="FEF3E0"/>
                </a:solidFill>
                <a:latin typeface="Montserrat Classic Bold"/>
              </a:rPr>
              <a:t>年頃の株価の動き</a:t>
            </a:r>
            <a:endParaRPr lang="en-US" altLang="ja-JP" sz="8000" dirty="0">
              <a:solidFill>
                <a:srgbClr val="FEF3E0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デジタルHD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820億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14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20773" y="7046583"/>
            <a:ext cx="6092696" cy="2517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691" y="3482241"/>
            <a:ext cx="10893140" cy="60821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600" y="370864"/>
            <a:ext cx="7367554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デジタルHD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 err="1">
                <a:solidFill>
                  <a:srgbClr val="FEF3E0"/>
                </a:solidFill>
                <a:ea typeface="Arimo"/>
              </a:rPr>
              <a:t>株価チャート</a:t>
            </a:r>
            <a:endParaRPr lang="en-US" sz="9600" dirty="0">
              <a:solidFill>
                <a:srgbClr val="FEF3E0"/>
              </a:solidFill>
              <a:ea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54270" y="3482241"/>
            <a:ext cx="4998318" cy="363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799">
                <a:solidFill>
                  <a:srgbClr val="FEF3E0"/>
                </a:solidFill>
                <a:latin typeface="Montserrat Classic Bold"/>
              </a:rPr>
              <a:t>←2017年頃に</a:t>
            </a:r>
          </a:p>
          <a:p>
            <a:pPr>
              <a:lnSpc>
                <a:spcPts val="5760"/>
              </a:lnSpc>
            </a:pPr>
            <a:r>
              <a:rPr lang="en-US" sz="4799">
                <a:solidFill>
                  <a:srgbClr val="FEF3E0"/>
                </a:solidFill>
                <a:ea typeface="Montserrat Classic Bold"/>
              </a:rPr>
              <a:t>急激に伸びたが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FEF3E0"/>
                </a:solidFill>
                <a:ea typeface="Montserrat Classic Bold"/>
              </a:rPr>
              <a:t>すぐに落ち込む</a:t>
            </a:r>
          </a:p>
          <a:p>
            <a:pPr>
              <a:lnSpc>
                <a:spcPts val="5760"/>
              </a:lnSpc>
            </a:pPr>
            <a:endParaRPr lang="en-US" sz="48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FEF3E0"/>
                </a:solidFill>
                <a:ea typeface="Montserrat Classic Bold"/>
              </a:rPr>
              <a:t>＝＞なぜ？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25937" y="739978"/>
            <a:ext cx="13676143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デジタルHDの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>
                <a:solidFill>
                  <a:srgbClr val="FEF3E0"/>
                </a:solidFill>
                <a:latin typeface="Montserrat Classic Bold"/>
              </a:rPr>
              <a:t>2017年頃の株価考察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245" y="4190129"/>
            <a:ext cx="19969367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latin typeface="Montserrat Classic Bold"/>
              </a:rPr>
              <a:t>→主事業であるネット広告の伸び悩み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2634" y="744742"/>
            <a:ext cx="11390689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マーケティング事業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前年同期比（％）</a:t>
            </a:r>
          </a:p>
        </p:txBody>
      </p:sp>
      <p:grpSp>
        <p:nvGrpSpPr>
          <p:cNvPr id="3" name="Group 3"/>
          <p:cNvGrpSpPr/>
          <p:nvPr/>
        </p:nvGrpSpPr>
        <p:grpSpPr>
          <a:xfrm rot="-960311">
            <a:off x="543933" y="7641067"/>
            <a:ext cx="7698020" cy="1140469"/>
            <a:chOff x="0" y="0"/>
            <a:chExt cx="2897449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2897449" cy="434340"/>
            </a:xfrm>
            <a:custGeom>
              <a:avLst/>
              <a:gdLst/>
              <a:ahLst/>
              <a:cxnLst/>
              <a:rect l="l" t="t" r="r" b="b"/>
              <a:pathLst>
                <a:path w="2897449" h="434340">
                  <a:moveTo>
                    <a:pt x="2879669" y="187960"/>
                  </a:moveTo>
                  <a:lnTo>
                    <a:pt x="2618049" y="11430"/>
                  </a:lnTo>
                  <a:cubicBezTo>
                    <a:pt x="2600269" y="0"/>
                    <a:pt x="2577409" y="3810"/>
                    <a:pt x="2564709" y="21590"/>
                  </a:cubicBezTo>
                  <a:cubicBezTo>
                    <a:pt x="2553279" y="39370"/>
                    <a:pt x="2557089" y="62230"/>
                    <a:pt x="2574869" y="74930"/>
                  </a:cubicBezTo>
                  <a:lnTo>
                    <a:pt x="273361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2733619" y="257810"/>
                  </a:lnTo>
                  <a:lnTo>
                    <a:pt x="2574869" y="364490"/>
                  </a:lnTo>
                  <a:cubicBezTo>
                    <a:pt x="2557089" y="375920"/>
                    <a:pt x="2553279" y="400050"/>
                    <a:pt x="2564709" y="417830"/>
                  </a:cubicBezTo>
                  <a:cubicBezTo>
                    <a:pt x="2572329" y="429260"/>
                    <a:pt x="2583759" y="434340"/>
                    <a:pt x="2596459" y="434340"/>
                  </a:cubicBezTo>
                  <a:cubicBezTo>
                    <a:pt x="2604079" y="434340"/>
                    <a:pt x="2611699" y="431800"/>
                    <a:pt x="2618049" y="427990"/>
                  </a:cubicBezTo>
                  <a:lnTo>
                    <a:pt x="2880939" y="251460"/>
                  </a:lnTo>
                  <a:cubicBezTo>
                    <a:pt x="2891099" y="243840"/>
                    <a:pt x="2897449" y="232410"/>
                    <a:pt x="2897449" y="219710"/>
                  </a:cubicBezTo>
                  <a:cubicBezTo>
                    <a:pt x="2897449" y="207010"/>
                    <a:pt x="2891099" y="195580"/>
                    <a:pt x="2879669" y="187960"/>
                  </a:cubicBezTo>
                  <a:close/>
                </a:path>
              </a:pathLst>
            </a:custGeom>
            <a:solidFill>
              <a:srgbClr val="E17E3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4780" y="4293870"/>
            <a:ext cx="245384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2015年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54138" y="4293870"/>
            <a:ext cx="245384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2016年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03318" y="4293870"/>
            <a:ext cx="245384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2017年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41751" y="4293870"/>
            <a:ext cx="245384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2018年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70573" y="4293870"/>
            <a:ext cx="2453848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2019年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606599"/>
            <a:ext cx="986446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"/>
              </a:rPr>
              <a:t>6.1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80562" y="5606599"/>
            <a:ext cx="1601000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10.4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9981" y="5606599"/>
            <a:ext cx="136052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16.3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75452" y="5606599"/>
            <a:ext cx="1226924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5.7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78248" y="5606599"/>
            <a:ext cx="986446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1.6</a:t>
            </a:r>
          </a:p>
        </p:txBody>
      </p:sp>
      <p:grpSp>
        <p:nvGrpSpPr>
          <p:cNvPr id="16" name="Group 16"/>
          <p:cNvGrpSpPr/>
          <p:nvPr/>
        </p:nvGrpSpPr>
        <p:grpSpPr>
          <a:xfrm rot="1111197">
            <a:off x="10141413" y="7801130"/>
            <a:ext cx="6662332" cy="987031"/>
            <a:chOff x="0" y="0"/>
            <a:chExt cx="2897449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2897449" cy="434340"/>
            </a:xfrm>
            <a:custGeom>
              <a:avLst/>
              <a:gdLst/>
              <a:ahLst/>
              <a:cxnLst/>
              <a:rect l="l" t="t" r="r" b="b"/>
              <a:pathLst>
                <a:path w="2897449" h="434340">
                  <a:moveTo>
                    <a:pt x="2879669" y="187960"/>
                  </a:moveTo>
                  <a:lnTo>
                    <a:pt x="2618049" y="11430"/>
                  </a:lnTo>
                  <a:cubicBezTo>
                    <a:pt x="2600269" y="0"/>
                    <a:pt x="2577409" y="3810"/>
                    <a:pt x="2564709" y="21590"/>
                  </a:cubicBezTo>
                  <a:cubicBezTo>
                    <a:pt x="2553279" y="39370"/>
                    <a:pt x="2557089" y="62230"/>
                    <a:pt x="2574869" y="74930"/>
                  </a:cubicBezTo>
                  <a:lnTo>
                    <a:pt x="273361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2733619" y="257810"/>
                  </a:lnTo>
                  <a:lnTo>
                    <a:pt x="2574869" y="364490"/>
                  </a:lnTo>
                  <a:cubicBezTo>
                    <a:pt x="2557089" y="375920"/>
                    <a:pt x="2553279" y="400050"/>
                    <a:pt x="2564709" y="417830"/>
                  </a:cubicBezTo>
                  <a:cubicBezTo>
                    <a:pt x="2572329" y="429260"/>
                    <a:pt x="2583759" y="434340"/>
                    <a:pt x="2596459" y="434340"/>
                  </a:cubicBezTo>
                  <a:cubicBezTo>
                    <a:pt x="2604079" y="434340"/>
                    <a:pt x="2611699" y="431800"/>
                    <a:pt x="2618049" y="427990"/>
                  </a:cubicBezTo>
                  <a:lnTo>
                    <a:pt x="2880939" y="251460"/>
                  </a:lnTo>
                  <a:cubicBezTo>
                    <a:pt x="2891099" y="243840"/>
                    <a:pt x="2897449" y="232410"/>
                    <a:pt x="2897449" y="219710"/>
                  </a:cubicBezTo>
                  <a:cubicBezTo>
                    <a:pt x="2897449" y="207010"/>
                    <a:pt x="2891099" y="195580"/>
                    <a:pt x="2879669" y="187960"/>
                  </a:cubicBezTo>
                  <a:close/>
                </a:path>
              </a:pathLst>
            </a:custGeom>
            <a:solidFill>
              <a:srgbClr val="77BCF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568675" y="2730252"/>
            <a:ext cx="2961523" cy="92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4"/>
              </a:lnSpc>
            </a:pPr>
            <a:r>
              <a:rPr lang="en-US" sz="3095">
                <a:solidFill>
                  <a:srgbClr val="FEF3E0"/>
                </a:solidFill>
                <a:ea typeface="Montserrat Classic Bold"/>
              </a:rPr>
              <a:t>＊デジタルHDの有報を参照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TextBox 3"/>
          <p:cNvSpPr txBox="1"/>
          <p:nvPr/>
        </p:nvSpPr>
        <p:spPr>
          <a:xfrm>
            <a:off x="9633458" y="1019175"/>
            <a:ext cx="7625842" cy="244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Today's</a:t>
            </a:r>
          </a:p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Outline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58442"/>
            <a:ext cx="7654790" cy="522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１.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IT業界の主な企業の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FFFFFF"/>
                </a:solidFill>
                <a:ea typeface="Montserrat Classic"/>
              </a:rPr>
              <a:t>基本データ、株価チャート</a:t>
            </a:r>
          </a:p>
          <a:p>
            <a:pPr>
              <a:lnSpc>
                <a:spcPts val="5039"/>
              </a:lnSpc>
            </a:pPr>
            <a:endParaRPr lang="en-US" sz="4200">
              <a:solidFill>
                <a:srgbClr val="FFFFFF"/>
              </a:solidFill>
              <a:ea typeface="Montserrat Classic"/>
            </a:endParaRP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latin typeface="Montserrat Classic"/>
              </a:rPr>
              <a:t>2.</a:t>
            </a:r>
          </a:p>
          <a:p>
            <a:pPr>
              <a:lnSpc>
                <a:spcPts val="5039"/>
              </a:lnSpc>
            </a:pPr>
            <a:r>
              <a:rPr lang="en-US" sz="4199">
                <a:solidFill>
                  <a:srgbClr val="FFFFFF"/>
                </a:solidFill>
                <a:latin typeface="Montserrat Classic"/>
              </a:rPr>
              <a:t>IT業界の最近の動向</a:t>
            </a:r>
          </a:p>
          <a:p>
            <a:pPr>
              <a:lnSpc>
                <a:spcPts val="5039"/>
              </a:lnSpc>
            </a:pPr>
            <a:endParaRPr lang="en-US" sz="4199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4199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707" y="3525395"/>
            <a:ext cx="9962646" cy="5562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97496" y="2073010"/>
            <a:ext cx="6296610" cy="145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 dirty="0">
                <a:solidFill>
                  <a:srgbClr val="FEF3E0"/>
                </a:solidFill>
                <a:ea typeface="Montserrat Classic Bold"/>
              </a:rPr>
              <a:t>①2014年の動画広告需要を受けて株価上昇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97496" y="3980273"/>
            <a:ext cx="5378749" cy="290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799" dirty="0">
                <a:solidFill>
                  <a:srgbClr val="FEF3E0"/>
                </a:solidFill>
                <a:ea typeface="Montserrat Classic Bold"/>
              </a:rPr>
              <a:t>②</a:t>
            </a:r>
            <a:r>
              <a:rPr lang="en-US" sz="4799" dirty="0" err="1">
                <a:solidFill>
                  <a:srgbClr val="FEF3E0"/>
                </a:solidFill>
                <a:ea typeface="Montserrat Classic Bold"/>
              </a:rPr>
              <a:t>広告予算縮小の一部企業</a:t>
            </a:r>
            <a:r>
              <a:rPr lang="en-US" sz="4799" dirty="0">
                <a:solidFill>
                  <a:srgbClr val="FEF3E0"/>
                </a:solidFill>
                <a:ea typeface="Montserrat Classic Bold"/>
              </a:rPr>
              <a:t>＆</a:t>
            </a:r>
          </a:p>
          <a:p>
            <a:pPr>
              <a:lnSpc>
                <a:spcPts val="5759"/>
              </a:lnSpc>
            </a:pPr>
            <a:r>
              <a:rPr lang="en-US" sz="4799" dirty="0" err="1">
                <a:solidFill>
                  <a:srgbClr val="FEF3E0"/>
                </a:solidFill>
                <a:ea typeface="Montserrat Classic Bold"/>
              </a:rPr>
              <a:t>競争厳による新規案件獲得難化</a:t>
            </a:r>
            <a:endParaRPr lang="en-US" sz="4799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97496" y="7346920"/>
            <a:ext cx="5761804" cy="217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799">
                <a:solidFill>
                  <a:srgbClr val="FEF3E0"/>
                </a:solidFill>
                <a:ea typeface="Montserrat Classic Bold"/>
              </a:rPr>
              <a:t>③コロナウイルス</a:t>
            </a: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FEF3E0"/>
                </a:solidFill>
                <a:ea typeface="Montserrat Classic Bold"/>
              </a:rPr>
              <a:t>を受けてさらに株価下落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AFA9F2-8566-475D-BAEE-E4E1BC19A200}"/>
              </a:ext>
            </a:extLst>
          </p:cNvPr>
          <p:cNvSpPr/>
          <p:nvPr/>
        </p:nvSpPr>
        <p:spPr>
          <a:xfrm>
            <a:off x="1143000" y="134305"/>
            <a:ext cx="9144000" cy="3041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520"/>
              </a:lnSpc>
            </a:pPr>
            <a:r>
              <a:rPr lang="en-US" altLang="ja-JP" sz="9600" dirty="0" err="1">
                <a:solidFill>
                  <a:srgbClr val="FEF3E0"/>
                </a:solidFill>
                <a:ea typeface="Montserrat Classic Bold"/>
              </a:rPr>
              <a:t>デジタルHDの</a:t>
            </a:r>
            <a:endParaRPr lang="en-US" altLang="ja-JP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altLang="ja-JP" sz="9600" dirty="0">
                <a:solidFill>
                  <a:srgbClr val="FEF3E0"/>
                </a:solidFill>
                <a:latin typeface="Montserrat Classic Bold"/>
              </a:rPr>
              <a:t>2017年頃の株価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2264276" y="6335393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5" name="AutoShape 5"/>
          <p:cNvSpPr/>
          <p:nvPr/>
        </p:nvSpPr>
        <p:spPr>
          <a:xfrm rot="-2700000">
            <a:off x="6366721" y="2342839"/>
            <a:ext cx="43907" cy="11716373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6" name="TextBox 6"/>
          <p:cNvSpPr txBox="1"/>
          <p:nvPr/>
        </p:nvSpPr>
        <p:spPr>
          <a:xfrm>
            <a:off x="4883693" y="3469609"/>
            <a:ext cx="10772422" cy="122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ea typeface="Montserrat Classic Bold"/>
              </a:rPr>
              <a:t>情報処理サービス業界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9443" y="407526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情報処理サービス業界とは？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36424" y="3312296"/>
            <a:ext cx="14345968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E17E3F"/>
                </a:solidFill>
                <a:ea typeface="Montserrat Classic Bold"/>
              </a:rPr>
              <a:t>＝システムの導入などを手掛ける業界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292" y="6790786"/>
            <a:ext cx="8880708" cy="2729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35835" y="6839083"/>
            <a:ext cx="8638407" cy="26812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731688" y="407526"/>
            <a:ext cx="2342554" cy="16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情報処理    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サービス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91348" y="1333500"/>
            <a:ext cx="13063420" cy="10051715"/>
            <a:chOff x="36993" y="-52159"/>
            <a:chExt cx="18049606" cy="1353703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6993" y="-52159"/>
              <a:ext cx="18049606" cy="1335670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2811113" y="2098767"/>
              <a:ext cx="15072412" cy="11386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5"/>
                </a:lnSpc>
              </a:pPr>
              <a:r>
                <a:rPr lang="en-US" sz="9600" dirty="0">
                  <a:solidFill>
                    <a:srgbClr val="FEF3E0"/>
                  </a:solidFill>
                  <a:ea typeface="Montserrat Classic Bold"/>
                </a:rPr>
                <a:t>＝</a:t>
              </a:r>
              <a:r>
                <a:rPr lang="en-US" sz="9600" dirty="0" err="1">
                  <a:solidFill>
                    <a:srgbClr val="FEF3E0"/>
                  </a:solidFill>
                  <a:ea typeface="Montserrat Classic Bold"/>
                </a:rPr>
                <a:t>SI業界</a:t>
              </a:r>
              <a:endParaRPr lang="en-US" sz="9600" dirty="0">
                <a:solidFill>
                  <a:srgbClr val="FEF3E0"/>
                </a:solidFill>
                <a:ea typeface="Montserrat Classic Bold"/>
              </a:endParaRPr>
            </a:p>
            <a:p>
              <a:pPr>
                <a:lnSpc>
                  <a:spcPts val="13365"/>
                </a:lnSpc>
              </a:pPr>
              <a:r>
                <a:rPr lang="en-US" sz="9600" dirty="0">
                  <a:solidFill>
                    <a:srgbClr val="FEF3E0"/>
                  </a:solidFill>
                  <a:ea typeface="Montserrat Classic Bold"/>
                </a:rPr>
                <a:t>（</a:t>
              </a:r>
              <a:r>
                <a:rPr lang="en-US" sz="9600" dirty="0" err="1">
                  <a:solidFill>
                    <a:srgbClr val="FEF3E0"/>
                  </a:solidFill>
                  <a:ea typeface="Montserrat Classic Bold"/>
                </a:rPr>
                <a:t>システムインテグレート</a:t>
              </a:r>
              <a:r>
                <a:rPr lang="en-US" sz="9600" dirty="0">
                  <a:solidFill>
                    <a:srgbClr val="FEF3E0"/>
                  </a:solidFill>
                  <a:ea typeface="Montserrat Classic Bold"/>
                </a:rPr>
                <a:t>）</a:t>
              </a:r>
            </a:p>
            <a:p>
              <a:pPr>
                <a:lnSpc>
                  <a:spcPts val="13365"/>
                </a:lnSpc>
              </a:pPr>
              <a:r>
                <a:rPr lang="en-US" sz="9600" dirty="0">
                  <a:solidFill>
                    <a:srgbClr val="FEF3E0"/>
                  </a:solidFill>
                  <a:ea typeface="Montserrat Classic Bold"/>
                </a:rPr>
                <a:t>SI</a:t>
              </a:r>
              <a:r>
                <a:rPr lang="ja-JP" altLang="en-US" sz="9600" dirty="0">
                  <a:solidFill>
                    <a:srgbClr val="FEF3E0"/>
                  </a:solidFill>
                  <a:ea typeface="Montserrat Classic Bold"/>
                </a:rPr>
                <a:t>業界の人＝</a:t>
              </a:r>
              <a:r>
                <a:rPr lang="en-US" sz="9600" dirty="0" err="1">
                  <a:solidFill>
                    <a:srgbClr val="FEF3E0"/>
                  </a:solidFill>
                  <a:ea typeface="Montserrat Classic Bold"/>
                </a:rPr>
                <a:t>SIer</a:t>
              </a:r>
              <a:endParaRPr lang="en-US" sz="9600" dirty="0">
                <a:solidFill>
                  <a:srgbClr val="FEF3E0"/>
                </a:solidFill>
                <a:ea typeface="Montserrat Classic Bold"/>
              </a:endParaRPr>
            </a:p>
            <a:p>
              <a:pPr>
                <a:lnSpc>
                  <a:spcPts val="13365"/>
                </a:lnSpc>
              </a:pPr>
              <a:endParaRPr lang="en-US" sz="9600" dirty="0">
                <a:solidFill>
                  <a:srgbClr val="FEF3E0"/>
                </a:solidFill>
                <a:ea typeface="Montserrat Classic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1760" y="407526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SI業界の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基本データ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74403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02853" y="6651256"/>
            <a:ext cx="2668513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年収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15兆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651256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461万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8320" y="769109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SI業界の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主な企業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296411"/>
            <a:ext cx="7086679" cy="3291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7176" r="7176"/>
          <a:stretch>
            <a:fillRect/>
          </a:stretch>
        </p:blipFill>
        <p:spPr>
          <a:xfrm>
            <a:off x="8569252" y="5375818"/>
            <a:ext cx="9718748" cy="18350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11855" y="8222152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富士通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31662" y="8222152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latin typeface="Montserrat Classic Bold"/>
              </a:rPr>
              <a:t>NTTデータ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富士通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2兆6000億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17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01250" y="5967198"/>
            <a:ext cx="7086679" cy="32911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688" y="3898085"/>
            <a:ext cx="10889640" cy="60247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2257" y="769476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富士通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株価チャート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03900" y="5010150"/>
            <a:ext cx="487680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ea typeface="M Plus Rounded Black"/>
              </a:rPr>
              <a:t>＊株価説明は後述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2兆1000億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14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22691" y="7866017"/>
            <a:ext cx="7343928" cy="11876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20402" y="774866"/>
            <a:ext cx="6223598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NTTデータ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477" y="3990453"/>
            <a:ext cx="9890888" cy="55481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2257" y="773317"/>
            <a:ext cx="7506146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NTTデータ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株価チャート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2257" y="776161"/>
            <a:ext cx="13953642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SI企業 株価チャート考察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692941" y="2466552"/>
            <a:ext cx="7566359" cy="4244272"/>
            <a:chOff x="0" y="0"/>
            <a:chExt cx="10088479" cy="565902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0088479" cy="5659029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4424619" y="294549"/>
              <a:ext cx="5054076" cy="114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46"/>
                </a:lnSpc>
              </a:pPr>
              <a:r>
                <a:rPr lang="en-US" sz="5621">
                  <a:solidFill>
                    <a:srgbClr val="000000"/>
                  </a:solidFill>
                  <a:latin typeface="Montserrat Classic"/>
                </a:rPr>
                <a:t>NTTデータ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942" y="2466552"/>
            <a:ext cx="7743844" cy="4284316"/>
            <a:chOff x="0" y="0"/>
            <a:chExt cx="10325126" cy="57124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0325126" cy="571242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137391" y="312115"/>
              <a:ext cx="5187735" cy="1164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24"/>
                </a:lnSpc>
              </a:pPr>
              <a:r>
                <a:rPr lang="en-US" sz="5770">
                  <a:solidFill>
                    <a:srgbClr val="000000"/>
                  </a:solidFill>
                  <a:ea typeface="Montserrat Classic"/>
                </a:rPr>
                <a:t>富士通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8158" y="7111208"/>
            <a:ext cx="13953642" cy="2904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EF3E0"/>
                </a:solidFill>
                <a:ea typeface="Montserrat Classic Bold"/>
              </a:rPr>
              <a:t>・1990年後半～ITバブル</a:t>
            </a:r>
          </a:p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6400" dirty="0" err="1">
                <a:solidFill>
                  <a:srgbClr val="FEF3E0"/>
                </a:solidFill>
                <a:ea typeface="Montserrat Classic Bold"/>
              </a:rPr>
              <a:t>それ以降は大きな動きが見られない</a:t>
            </a:r>
            <a:endParaRPr lang="en-US" sz="64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EF3E0"/>
                </a:solidFill>
                <a:latin typeface="Montserrat Classic Bold"/>
              </a:rPr>
              <a:t>→</a:t>
            </a:r>
            <a:r>
              <a:rPr lang="en-US" sz="6400" dirty="0" err="1">
                <a:solidFill>
                  <a:srgbClr val="FEF3E0"/>
                </a:solidFill>
                <a:latin typeface="Montserrat Classic Bold"/>
              </a:rPr>
              <a:t>需要安定</a:t>
            </a:r>
            <a:endParaRPr lang="en-US" sz="6400" dirty="0">
              <a:solidFill>
                <a:srgbClr val="FEF3E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985180" y="407526"/>
            <a:ext cx="1781439" cy="55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SI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26276E7-CD27-4FAB-9E3A-D4C38A95CB25}"/>
              </a:ext>
            </a:extLst>
          </p:cNvPr>
          <p:cNvSpPr/>
          <p:nvPr/>
        </p:nvSpPr>
        <p:spPr>
          <a:xfrm>
            <a:off x="14437423" y="7111208"/>
            <a:ext cx="3438042" cy="276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55D90274-CE23-4E44-9333-61760D37259A}"/>
              </a:ext>
            </a:extLst>
          </p:cNvPr>
          <p:cNvSpPr/>
          <p:nvPr/>
        </p:nvSpPr>
        <p:spPr>
          <a:xfrm rot="2192988">
            <a:off x="13757855" y="8551444"/>
            <a:ext cx="1311103" cy="1039887"/>
          </a:xfrm>
          <a:prstGeom prst="triangl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C648583-195F-4456-9A1E-EB3957FD5FE9}"/>
              </a:ext>
            </a:extLst>
          </p:cNvPr>
          <p:cNvSpPr txBox="1"/>
          <p:nvPr/>
        </p:nvSpPr>
        <p:spPr>
          <a:xfrm>
            <a:off x="14630401" y="7397606"/>
            <a:ext cx="3280688" cy="296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公的機関や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有名企業が主な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取引先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→需要ある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連動が見られる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>
              <a:lnSpc>
                <a:spcPts val="7680"/>
              </a:lnSpc>
            </a:pPr>
            <a:endParaRPr lang="en-US" sz="2800" dirty="0">
              <a:solidFill>
                <a:srgbClr val="FEF3E0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TextBox 3"/>
          <p:cNvSpPr txBox="1"/>
          <p:nvPr/>
        </p:nvSpPr>
        <p:spPr>
          <a:xfrm>
            <a:off x="9633458" y="1019175"/>
            <a:ext cx="7625842" cy="244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Today's</a:t>
            </a:r>
          </a:p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Outline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58442"/>
            <a:ext cx="7654790" cy="522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１.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E17E3F"/>
                </a:solidFill>
                <a:latin typeface="Montserrat Classic"/>
              </a:rPr>
              <a:t>IT業界の主な企業の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E17E3F"/>
                </a:solidFill>
                <a:ea typeface="Montserrat Classic"/>
              </a:rPr>
              <a:t>基本データ、株価チャート</a:t>
            </a:r>
          </a:p>
          <a:p>
            <a:pPr>
              <a:lnSpc>
                <a:spcPts val="5039"/>
              </a:lnSpc>
            </a:pPr>
            <a:endParaRPr lang="en-US" sz="4200">
              <a:solidFill>
                <a:srgbClr val="E17E3F"/>
              </a:solidFill>
              <a:ea typeface="Montserrat Classic"/>
            </a:endParaRP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latin typeface="Montserrat Classic"/>
              </a:rPr>
              <a:t>2.</a:t>
            </a:r>
          </a:p>
          <a:p>
            <a:pPr>
              <a:lnSpc>
                <a:spcPts val="5039"/>
              </a:lnSpc>
            </a:pPr>
            <a:r>
              <a:rPr lang="en-US" sz="4199">
                <a:solidFill>
                  <a:srgbClr val="FFFFFF"/>
                </a:solidFill>
                <a:latin typeface="Montserrat Classic"/>
              </a:rPr>
              <a:t>IT業界の最近の動向</a:t>
            </a:r>
          </a:p>
          <a:p>
            <a:pPr>
              <a:lnSpc>
                <a:spcPts val="5039"/>
              </a:lnSpc>
            </a:pPr>
            <a:endParaRPr lang="en-US" sz="4199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4199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2264276" y="6335393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5" name="AutoShape 5"/>
          <p:cNvSpPr/>
          <p:nvPr/>
        </p:nvSpPr>
        <p:spPr>
          <a:xfrm rot="-2700000">
            <a:off x="6366721" y="2342839"/>
            <a:ext cx="43907" cy="11716373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6" name="TextBox 6"/>
          <p:cNvSpPr txBox="1"/>
          <p:nvPr/>
        </p:nvSpPr>
        <p:spPr>
          <a:xfrm>
            <a:off x="4883693" y="3469609"/>
            <a:ext cx="10772422" cy="122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ea typeface="Montserrat Classic Bold"/>
              </a:rPr>
              <a:t>ソフトウェア業界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6924" y="771525"/>
            <a:ext cx="13731414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ソフトウェア業界とは？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19647" y="2430544"/>
            <a:ext cx="15307879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E17E3F"/>
                </a:solidFill>
                <a:ea typeface="Montserrat Classic Bold"/>
              </a:rPr>
              <a:t>＝OSの開発、ソフトウェア開発（業務寄り）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1760" y="407526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ソフトウェア業界の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基本データ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74403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02853" y="6651256"/>
            <a:ext cx="2668513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年収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6000億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651256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1127万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8320" y="769109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ソフトウェア業界の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主な企業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48370" y="3400472"/>
            <a:ext cx="4243371" cy="42433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217" y="4635825"/>
            <a:ext cx="8721814" cy="2409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11855" y="8222152"/>
            <a:ext cx="6281802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日本オラクル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46922" y="8222152"/>
            <a:ext cx="8700493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トレンドマイクロ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日本オラクル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2000億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33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94244" y="7649918"/>
            <a:ext cx="7817683" cy="21601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974" y="4004558"/>
            <a:ext cx="9881767" cy="55476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日本オラクル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株価チャート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03900" y="5010150"/>
            <a:ext cx="487680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ea typeface="M Plus Rounded Black"/>
              </a:rPr>
              <a:t>＊株価説明は後述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12728" y="5362473"/>
            <a:ext cx="3752155" cy="41966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61491" y="3681590"/>
            <a:ext cx="13063420" cy="3640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売上            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 1600億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  <a:p>
            <a:pPr>
              <a:lnSpc>
                <a:spcPts val="9600"/>
              </a:lnSpc>
            </a:pPr>
            <a:endParaRPr lang="en-US" sz="800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  </a:t>
            </a:r>
            <a:r>
              <a:rPr lang="en-US" sz="8000">
                <a:solidFill>
                  <a:srgbClr val="E17E3F"/>
                </a:solidFill>
                <a:latin typeface="Montserrat Classic Bold"/>
              </a:rPr>
              <a:t>26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％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15929" y="5506596"/>
            <a:ext cx="4243371" cy="42433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トレンドマイクロ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90211" y="8580371"/>
            <a:ext cx="3806394" cy="687454"/>
            <a:chOff x="0" y="0"/>
            <a:chExt cx="5075191" cy="9166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075191" cy="916606"/>
              <a:chOff x="0" y="0"/>
              <a:chExt cx="1488756" cy="26887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88756" cy="268877"/>
              </a:xfrm>
              <a:custGeom>
                <a:avLst/>
                <a:gdLst/>
                <a:ahLst/>
                <a:cxnLst/>
                <a:rect l="l" t="t" r="r" b="b"/>
                <a:pathLst>
                  <a:path w="1488756" h="268877">
                    <a:moveTo>
                      <a:pt x="0" y="0"/>
                    </a:moveTo>
                    <a:lnTo>
                      <a:pt x="1488756" y="0"/>
                    </a:lnTo>
                    <a:lnTo>
                      <a:pt x="1488756" y="268877"/>
                    </a:lnTo>
                    <a:lnTo>
                      <a:pt x="0" y="268877"/>
                    </a:lnTo>
                    <a:close/>
                  </a:path>
                </a:pathLst>
              </a:custGeom>
              <a:solidFill>
                <a:srgbClr val="000000">
                  <a:alpha val="84705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56655" y="142309"/>
              <a:ext cx="4485534" cy="645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FEF3E0"/>
                  </a:solidFill>
                  <a:ea typeface="Montserrat Classic Bold"/>
                </a:rPr>
                <a:t>ウイルスバスター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134" y="3898334"/>
            <a:ext cx="10271902" cy="57366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0402" y="770281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トレンドマイクロ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株価チャート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98631" y="499678"/>
            <a:ext cx="2903669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27507" y="115469"/>
            <a:ext cx="8115300" cy="145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EF3E0"/>
                </a:solidFill>
                <a:latin typeface="Montserrat Classic Bold"/>
              </a:rPr>
              <a:t>Web・</a:t>
            </a: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FEF3E0"/>
                </a:solidFill>
                <a:ea typeface="Montserrat Classic Bold"/>
              </a:rPr>
              <a:t>インターネット業界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8808" y="7458014"/>
            <a:ext cx="4949086" cy="145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EF3E0"/>
                </a:solidFill>
                <a:ea typeface="Montserrat Classic Bold"/>
              </a:rPr>
              <a:t>ソフトウェア</a:t>
            </a: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FEF3E0"/>
                </a:solidFill>
                <a:latin typeface="Montserrat Classic Bold"/>
              </a:rPr>
              <a:t>       </a:t>
            </a:r>
            <a:r>
              <a:rPr lang="en-US" sz="4800">
                <a:solidFill>
                  <a:srgbClr val="FEF3E0"/>
                </a:solidFill>
                <a:ea typeface="Montserrat Classic Bold"/>
              </a:rPr>
              <a:t>業界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37413" y="4180394"/>
            <a:ext cx="5103286" cy="2823416"/>
            <a:chOff x="0" y="0"/>
            <a:chExt cx="6804381" cy="376455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804381" cy="3764554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385602" y="205688"/>
              <a:ext cx="3418779" cy="767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3"/>
                </a:lnSpc>
              </a:pPr>
              <a:r>
                <a:rPr lang="en-US" sz="3802">
                  <a:solidFill>
                    <a:srgbClr val="000000"/>
                  </a:solidFill>
                  <a:ea typeface="Montserrat Classic"/>
                </a:rPr>
                <a:t>富士通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25620" y="4283092"/>
            <a:ext cx="5044570" cy="2829700"/>
            <a:chOff x="0" y="0"/>
            <a:chExt cx="6726093" cy="377293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6726093" cy="3772933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2949939" y="202729"/>
              <a:ext cx="3369605" cy="75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7"/>
                </a:lnSpc>
              </a:pPr>
              <a:r>
                <a:rPr lang="en-US" sz="3748">
                  <a:solidFill>
                    <a:srgbClr val="000000"/>
                  </a:solidFill>
                  <a:latin typeface="Montserrat Classic"/>
                </a:rPr>
                <a:t>NTTデータ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5938" y="841662"/>
            <a:ext cx="5034760" cy="2822307"/>
            <a:chOff x="0" y="0"/>
            <a:chExt cx="6713014" cy="376307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t="1167" b="1167"/>
            <a:stretch>
              <a:fillRect/>
            </a:stretch>
          </p:blipFill>
          <p:spPr>
            <a:xfrm>
              <a:off x="0" y="0"/>
              <a:ext cx="6713014" cy="376307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52942" y="225663"/>
              <a:ext cx="4519564" cy="1463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52"/>
                </a:lnSpc>
              </a:pPr>
              <a:r>
                <a:rPr lang="en-US" sz="3627" dirty="0" err="1">
                  <a:solidFill>
                    <a:srgbClr val="000000"/>
                  </a:solidFill>
                  <a:ea typeface="Montserrat Classic"/>
                </a:rPr>
                <a:t>サイバ</a:t>
              </a:r>
              <a:r>
                <a:rPr lang="en-US" sz="3627" dirty="0">
                  <a:solidFill>
                    <a:srgbClr val="000000"/>
                  </a:solidFill>
                  <a:ea typeface="Montserrat Classic"/>
                </a:rPr>
                <a:t>ー</a:t>
              </a:r>
            </a:p>
            <a:p>
              <a:pPr>
                <a:lnSpc>
                  <a:spcPts val="4352"/>
                </a:lnSpc>
              </a:pPr>
              <a:r>
                <a:rPr lang="en-US" sz="3627" dirty="0" err="1">
                  <a:solidFill>
                    <a:srgbClr val="000000"/>
                  </a:solidFill>
                  <a:ea typeface="Montserrat Classic"/>
                </a:rPr>
                <a:t>エージェント</a:t>
              </a:r>
              <a:endParaRPr lang="en-US" sz="3627" dirty="0">
                <a:solidFill>
                  <a:srgbClr val="000000"/>
                </a:solidFill>
                <a:ea typeface="Montserrat Classic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15424" y="841662"/>
            <a:ext cx="5054767" cy="2822307"/>
            <a:chOff x="0" y="0"/>
            <a:chExt cx="6739689" cy="376307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6739689" cy="376307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395884" y="472790"/>
              <a:ext cx="3612502" cy="584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</a:pPr>
              <a:r>
                <a:rPr lang="en-US" sz="2899">
                  <a:solidFill>
                    <a:srgbClr val="000000"/>
                  </a:solidFill>
                  <a:ea typeface="Montserrat Classic"/>
                </a:rPr>
                <a:t>デジタルHD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5938" y="7458014"/>
            <a:ext cx="5321569" cy="2740830"/>
            <a:chOff x="0" y="0"/>
            <a:chExt cx="7095425" cy="365444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6543553" cy="3654440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2598400" y="509337"/>
              <a:ext cx="4497025" cy="737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0"/>
                </a:lnSpc>
              </a:pPr>
              <a:r>
                <a:rPr lang="en-US" sz="3609">
                  <a:solidFill>
                    <a:srgbClr val="000000"/>
                  </a:solidFill>
                  <a:ea typeface="Montserrat Classic"/>
                </a:rPr>
                <a:t>日本オラクル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15424" y="7458014"/>
            <a:ext cx="5175303" cy="2740830"/>
            <a:chOff x="0" y="0"/>
            <a:chExt cx="6900404" cy="365444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6509472" cy="365444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2664516" y="324172"/>
              <a:ext cx="4235888" cy="1371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399">
                  <a:solidFill>
                    <a:srgbClr val="000000"/>
                  </a:solidFill>
                  <a:ea typeface="Montserrat Classic"/>
                </a:rPr>
                <a:t>トレンド</a:t>
              </a:r>
            </a:p>
            <a:p>
              <a:pPr>
                <a:lnSpc>
                  <a:spcPts val="4079"/>
                </a:lnSpc>
              </a:pPr>
              <a:r>
                <a:rPr lang="en-US" sz="3399">
                  <a:solidFill>
                    <a:srgbClr val="000000"/>
                  </a:solidFill>
                  <a:ea typeface="Montserrat Classic"/>
                </a:rPr>
                <a:t>マイクロ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3487400"/>
            <a:ext cx="18447444" cy="846540"/>
            <a:chOff x="0" y="0"/>
            <a:chExt cx="9194800" cy="812800"/>
          </a:xfrm>
        </p:grpSpPr>
        <p:sp>
          <p:nvSpPr>
            <p:cNvPr id="23" name="Freeform 23"/>
            <p:cNvSpPr/>
            <p:nvPr/>
          </p:nvSpPr>
          <p:spPr>
            <a:xfrm>
              <a:off x="474447" y="304800"/>
              <a:ext cx="16624542" cy="203200"/>
            </a:xfrm>
            <a:custGeom>
              <a:avLst/>
              <a:gdLst/>
              <a:ahLst/>
              <a:cxnLst/>
              <a:rect l="l" t="t" r="r" b="b"/>
              <a:pathLst>
                <a:path w="16624542" h="203200">
                  <a:moveTo>
                    <a:pt x="202738" y="0"/>
                  </a:moveTo>
                  <a:cubicBezTo>
                    <a:pt x="314244" y="0"/>
                    <a:pt x="405476" y="45720"/>
                    <a:pt x="405476" y="101600"/>
                  </a:cubicBezTo>
                  <a:cubicBezTo>
                    <a:pt x="405476" y="157480"/>
                    <a:pt x="314244" y="203200"/>
                    <a:pt x="202738" y="203200"/>
                  </a:cubicBezTo>
                  <a:cubicBezTo>
                    <a:pt x="91232" y="203200"/>
                    <a:pt x="0" y="157480"/>
                    <a:pt x="0" y="101600"/>
                  </a:cubicBezTo>
                  <a:cubicBezTo>
                    <a:pt x="0" y="45720"/>
                    <a:pt x="91232" y="0"/>
                    <a:pt x="202738" y="0"/>
                  </a:cubicBezTo>
                  <a:close/>
                  <a:moveTo>
                    <a:pt x="1013691" y="0"/>
                  </a:moveTo>
                  <a:cubicBezTo>
                    <a:pt x="1125197" y="0"/>
                    <a:pt x="1216429" y="45720"/>
                    <a:pt x="1216429" y="101600"/>
                  </a:cubicBezTo>
                  <a:cubicBezTo>
                    <a:pt x="1216429" y="157480"/>
                    <a:pt x="1125197" y="203200"/>
                    <a:pt x="1013691" y="203200"/>
                  </a:cubicBezTo>
                  <a:cubicBezTo>
                    <a:pt x="902185" y="203200"/>
                    <a:pt x="810953" y="157480"/>
                    <a:pt x="810953" y="101600"/>
                  </a:cubicBezTo>
                  <a:cubicBezTo>
                    <a:pt x="810953" y="45720"/>
                    <a:pt x="902185" y="0"/>
                    <a:pt x="1013691" y="0"/>
                  </a:cubicBezTo>
                  <a:close/>
                  <a:moveTo>
                    <a:pt x="1824644" y="0"/>
                  </a:moveTo>
                  <a:cubicBezTo>
                    <a:pt x="1936150" y="0"/>
                    <a:pt x="2027383" y="45720"/>
                    <a:pt x="2027383" y="101600"/>
                  </a:cubicBezTo>
                  <a:cubicBezTo>
                    <a:pt x="2027383" y="157480"/>
                    <a:pt x="1936150" y="203200"/>
                    <a:pt x="1824644" y="203200"/>
                  </a:cubicBezTo>
                  <a:cubicBezTo>
                    <a:pt x="1713138" y="203200"/>
                    <a:pt x="1621906" y="157480"/>
                    <a:pt x="1621906" y="101600"/>
                  </a:cubicBezTo>
                  <a:cubicBezTo>
                    <a:pt x="1621906" y="45720"/>
                    <a:pt x="1713138" y="0"/>
                    <a:pt x="1824644" y="0"/>
                  </a:cubicBezTo>
                  <a:close/>
                  <a:moveTo>
                    <a:pt x="2635598" y="0"/>
                  </a:moveTo>
                  <a:cubicBezTo>
                    <a:pt x="2747104" y="0"/>
                    <a:pt x="2838336" y="45720"/>
                    <a:pt x="2838336" y="101600"/>
                  </a:cubicBezTo>
                  <a:cubicBezTo>
                    <a:pt x="2838336" y="157480"/>
                    <a:pt x="2747104" y="203200"/>
                    <a:pt x="2635598" y="203200"/>
                  </a:cubicBezTo>
                  <a:cubicBezTo>
                    <a:pt x="2524092" y="203200"/>
                    <a:pt x="2432859" y="157480"/>
                    <a:pt x="2432859" y="101600"/>
                  </a:cubicBezTo>
                  <a:cubicBezTo>
                    <a:pt x="2432859" y="45720"/>
                    <a:pt x="2524092" y="0"/>
                    <a:pt x="2635598" y="0"/>
                  </a:cubicBezTo>
                  <a:close/>
                  <a:moveTo>
                    <a:pt x="3446551" y="0"/>
                  </a:moveTo>
                  <a:cubicBezTo>
                    <a:pt x="3558057" y="0"/>
                    <a:pt x="3649289" y="45720"/>
                    <a:pt x="3649289" y="101600"/>
                  </a:cubicBezTo>
                  <a:cubicBezTo>
                    <a:pt x="3649289" y="157480"/>
                    <a:pt x="3558057" y="203200"/>
                    <a:pt x="3446551" y="203200"/>
                  </a:cubicBezTo>
                  <a:cubicBezTo>
                    <a:pt x="3335045" y="203200"/>
                    <a:pt x="3243812" y="157480"/>
                    <a:pt x="3243812" y="101600"/>
                  </a:cubicBezTo>
                  <a:cubicBezTo>
                    <a:pt x="3243812" y="45720"/>
                    <a:pt x="3335045" y="0"/>
                    <a:pt x="3446551" y="0"/>
                  </a:cubicBezTo>
                  <a:close/>
                  <a:moveTo>
                    <a:pt x="4257504" y="0"/>
                  </a:moveTo>
                  <a:cubicBezTo>
                    <a:pt x="4369010" y="0"/>
                    <a:pt x="4460242" y="45720"/>
                    <a:pt x="4460242" y="101600"/>
                  </a:cubicBezTo>
                  <a:cubicBezTo>
                    <a:pt x="4460242" y="157480"/>
                    <a:pt x="4369010" y="203200"/>
                    <a:pt x="4257504" y="203200"/>
                  </a:cubicBezTo>
                  <a:cubicBezTo>
                    <a:pt x="4145998" y="203200"/>
                    <a:pt x="4054766" y="157480"/>
                    <a:pt x="4054766" y="101600"/>
                  </a:cubicBezTo>
                  <a:cubicBezTo>
                    <a:pt x="4054766" y="45720"/>
                    <a:pt x="4145998" y="0"/>
                    <a:pt x="4257504" y="0"/>
                  </a:cubicBezTo>
                  <a:close/>
                  <a:moveTo>
                    <a:pt x="5068457" y="0"/>
                  </a:moveTo>
                  <a:cubicBezTo>
                    <a:pt x="5179964" y="0"/>
                    <a:pt x="5271196" y="45720"/>
                    <a:pt x="5271196" y="101600"/>
                  </a:cubicBezTo>
                  <a:cubicBezTo>
                    <a:pt x="5271196" y="157480"/>
                    <a:pt x="5179964" y="203200"/>
                    <a:pt x="5068457" y="203200"/>
                  </a:cubicBezTo>
                  <a:cubicBezTo>
                    <a:pt x="4956951" y="203200"/>
                    <a:pt x="4865719" y="157480"/>
                    <a:pt x="4865719" y="101600"/>
                  </a:cubicBezTo>
                  <a:cubicBezTo>
                    <a:pt x="4865719" y="45720"/>
                    <a:pt x="4956952" y="0"/>
                    <a:pt x="5068457" y="0"/>
                  </a:cubicBezTo>
                  <a:close/>
                  <a:moveTo>
                    <a:pt x="5879411" y="0"/>
                  </a:moveTo>
                  <a:cubicBezTo>
                    <a:pt x="5990917" y="0"/>
                    <a:pt x="6082149" y="45720"/>
                    <a:pt x="6082149" y="101600"/>
                  </a:cubicBezTo>
                  <a:cubicBezTo>
                    <a:pt x="6082149" y="157480"/>
                    <a:pt x="5990917" y="203200"/>
                    <a:pt x="5879411" y="203200"/>
                  </a:cubicBezTo>
                  <a:cubicBezTo>
                    <a:pt x="5767905" y="203200"/>
                    <a:pt x="5676673" y="157480"/>
                    <a:pt x="5676673" y="101600"/>
                  </a:cubicBezTo>
                  <a:cubicBezTo>
                    <a:pt x="5676673" y="45720"/>
                    <a:pt x="5767905" y="0"/>
                    <a:pt x="5879411" y="0"/>
                  </a:cubicBezTo>
                  <a:close/>
                  <a:moveTo>
                    <a:pt x="6690364" y="0"/>
                  </a:moveTo>
                  <a:cubicBezTo>
                    <a:pt x="6801870" y="0"/>
                    <a:pt x="6893103" y="45720"/>
                    <a:pt x="6893103" y="101600"/>
                  </a:cubicBezTo>
                  <a:cubicBezTo>
                    <a:pt x="6893103" y="157480"/>
                    <a:pt x="6801870" y="203200"/>
                    <a:pt x="6690364" y="203200"/>
                  </a:cubicBezTo>
                  <a:cubicBezTo>
                    <a:pt x="6578858" y="203200"/>
                    <a:pt x="6487626" y="157480"/>
                    <a:pt x="6487626" y="101600"/>
                  </a:cubicBezTo>
                  <a:cubicBezTo>
                    <a:pt x="6487626" y="45720"/>
                    <a:pt x="6578858" y="0"/>
                    <a:pt x="6690364" y="0"/>
                  </a:cubicBezTo>
                  <a:close/>
                  <a:moveTo>
                    <a:pt x="7501317" y="0"/>
                  </a:moveTo>
                  <a:cubicBezTo>
                    <a:pt x="7612823" y="0"/>
                    <a:pt x="7704055" y="45720"/>
                    <a:pt x="7704055" y="101600"/>
                  </a:cubicBezTo>
                  <a:cubicBezTo>
                    <a:pt x="7704055" y="157480"/>
                    <a:pt x="7612823" y="203200"/>
                    <a:pt x="7501317" y="203200"/>
                  </a:cubicBezTo>
                  <a:cubicBezTo>
                    <a:pt x="7389811" y="203200"/>
                    <a:pt x="7298579" y="157480"/>
                    <a:pt x="7298579" y="101600"/>
                  </a:cubicBezTo>
                  <a:cubicBezTo>
                    <a:pt x="7298579" y="45720"/>
                    <a:pt x="7389811" y="0"/>
                    <a:pt x="7501317" y="0"/>
                  </a:cubicBezTo>
                  <a:close/>
                  <a:moveTo>
                    <a:pt x="8312270" y="0"/>
                  </a:moveTo>
                  <a:cubicBezTo>
                    <a:pt x="8423777" y="0"/>
                    <a:pt x="8515009" y="45720"/>
                    <a:pt x="8515009" y="101600"/>
                  </a:cubicBezTo>
                  <a:cubicBezTo>
                    <a:pt x="8515009" y="157480"/>
                    <a:pt x="8423777" y="203200"/>
                    <a:pt x="8312270" y="203200"/>
                  </a:cubicBezTo>
                  <a:cubicBezTo>
                    <a:pt x="8200765" y="203200"/>
                    <a:pt x="8109532" y="157480"/>
                    <a:pt x="8109532" y="101600"/>
                  </a:cubicBezTo>
                  <a:cubicBezTo>
                    <a:pt x="8109532" y="45720"/>
                    <a:pt x="8200765" y="0"/>
                    <a:pt x="8312270" y="0"/>
                  </a:cubicBezTo>
                  <a:close/>
                  <a:moveTo>
                    <a:pt x="9123224" y="0"/>
                  </a:moveTo>
                  <a:cubicBezTo>
                    <a:pt x="9234730" y="0"/>
                    <a:pt x="9325962" y="45720"/>
                    <a:pt x="9325962" y="101600"/>
                  </a:cubicBezTo>
                  <a:cubicBezTo>
                    <a:pt x="9325962" y="157480"/>
                    <a:pt x="9234730" y="203200"/>
                    <a:pt x="9123224" y="203200"/>
                  </a:cubicBezTo>
                  <a:cubicBezTo>
                    <a:pt x="9011717" y="203200"/>
                    <a:pt x="8920486" y="157480"/>
                    <a:pt x="8920486" y="101600"/>
                  </a:cubicBezTo>
                  <a:cubicBezTo>
                    <a:pt x="8920486" y="45720"/>
                    <a:pt x="9011718" y="0"/>
                    <a:pt x="9123224" y="0"/>
                  </a:cubicBezTo>
                  <a:close/>
                  <a:moveTo>
                    <a:pt x="9934177" y="0"/>
                  </a:moveTo>
                  <a:cubicBezTo>
                    <a:pt x="10045683" y="0"/>
                    <a:pt x="10136915" y="45720"/>
                    <a:pt x="10136915" y="101600"/>
                  </a:cubicBezTo>
                  <a:cubicBezTo>
                    <a:pt x="10136915" y="157480"/>
                    <a:pt x="10045683" y="203200"/>
                    <a:pt x="9934177" y="203200"/>
                  </a:cubicBezTo>
                  <a:cubicBezTo>
                    <a:pt x="9822671" y="203200"/>
                    <a:pt x="9731439" y="157480"/>
                    <a:pt x="9731439" y="101600"/>
                  </a:cubicBezTo>
                  <a:cubicBezTo>
                    <a:pt x="9731439" y="45720"/>
                    <a:pt x="9822671" y="0"/>
                    <a:pt x="9934177" y="0"/>
                  </a:cubicBezTo>
                  <a:close/>
                  <a:moveTo>
                    <a:pt x="10745130" y="0"/>
                  </a:moveTo>
                  <a:cubicBezTo>
                    <a:pt x="10856637" y="0"/>
                    <a:pt x="10947868" y="45720"/>
                    <a:pt x="10947868" y="101600"/>
                  </a:cubicBezTo>
                  <a:cubicBezTo>
                    <a:pt x="10947868" y="157480"/>
                    <a:pt x="10856637" y="203200"/>
                    <a:pt x="10745130" y="203200"/>
                  </a:cubicBezTo>
                  <a:cubicBezTo>
                    <a:pt x="10633624" y="203200"/>
                    <a:pt x="10542392" y="157480"/>
                    <a:pt x="10542392" y="101600"/>
                  </a:cubicBezTo>
                  <a:cubicBezTo>
                    <a:pt x="10542392" y="45720"/>
                    <a:pt x="10633625" y="0"/>
                    <a:pt x="10745130" y="0"/>
                  </a:cubicBezTo>
                  <a:close/>
                  <a:moveTo>
                    <a:pt x="11556084" y="0"/>
                  </a:moveTo>
                  <a:cubicBezTo>
                    <a:pt x="11667589" y="0"/>
                    <a:pt x="11758822" y="45720"/>
                    <a:pt x="11758822" y="101600"/>
                  </a:cubicBezTo>
                  <a:cubicBezTo>
                    <a:pt x="11758822" y="157480"/>
                    <a:pt x="11667589" y="203200"/>
                    <a:pt x="11556084" y="203200"/>
                  </a:cubicBezTo>
                  <a:cubicBezTo>
                    <a:pt x="11444577" y="203200"/>
                    <a:pt x="11353345" y="157480"/>
                    <a:pt x="11353345" y="101600"/>
                  </a:cubicBezTo>
                  <a:cubicBezTo>
                    <a:pt x="11353345" y="45720"/>
                    <a:pt x="11444577" y="0"/>
                    <a:pt x="11556084" y="0"/>
                  </a:cubicBezTo>
                  <a:close/>
                  <a:moveTo>
                    <a:pt x="12367037" y="0"/>
                  </a:moveTo>
                  <a:cubicBezTo>
                    <a:pt x="12478543" y="0"/>
                    <a:pt x="12569775" y="45720"/>
                    <a:pt x="12569775" y="101600"/>
                  </a:cubicBezTo>
                  <a:cubicBezTo>
                    <a:pt x="12569775" y="157480"/>
                    <a:pt x="12478543" y="203200"/>
                    <a:pt x="12367037" y="203200"/>
                  </a:cubicBezTo>
                  <a:cubicBezTo>
                    <a:pt x="12255531" y="203200"/>
                    <a:pt x="12164299" y="157480"/>
                    <a:pt x="12164299" y="101600"/>
                  </a:cubicBezTo>
                  <a:cubicBezTo>
                    <a:pt x="12164299" y="45720"/>
                    <a:pt x="12255530" y="0"/>
                    <a:pt x="12367037" y="0"/>
                  </a:cubicBezTo>
                  <a:close/>
                  <a:moveTo>
                    <a:pt x="13177989" y="0"/>
                  </a:moveTo>
                  <a:cubicBezTo>
                    <a:pt x="13289496" y="0"/>
                    <a:pt x="13380729" y="45720"/>
                    <a:pt x="13380729" y="101600"/>
                  </a:cubicBezTo>
                  <a:cubicBezTo>
                    <a:pt x="13380729" y="157480"/>
                    <a:pt x="13289496" y="203200"/>
                    <a:pt x="13177989" y="203200"/>
                  </a:cubicBezTo>
                  <a:cubicBezTo>
                    <a:pt x="13066485" y="203200"/>
                    <a:pt x="12975251" y="157480"/>
                    <a:pt x="12975251" y="101600"/>
                  </a:cubicBezTo>
                  <a:cubicBezTo>
                    <a:pt x="12975251" y="45720"/>
                    <a:pt x="13066483" y="0"/>
                    <a:pt x="13177989" y="0"/>
                  </a:cubicBezTo>
                  <a:close/>
                  <a:moveTo>
                    <a:pt x="13988943" y="0"/>
                  </a:moveTo>
                  <a:cubicBezTo>
                    <a:pt x="14100449" y="0"/>
                    <a:pt x="14191681" y="45720"/>
                    <a:pt x="14191681" y="101600"/>
                  </a:cubicBezTo>
                  <a:cubicBezTo>
                    <a:pt x="14191681" y="157480"/>
                    <a:pt x="14100449" y="203200"/>
                    <a:pt x="13988943" y="203200"/>
                  </a:cubicBezTo>
                  <a:cubicBezTo>
                    <a:pt x="13877437" y="203200"/>
                    <a:pt x="13786205" y="157480"/>
                    <a:pt x="13786205" y="101600"/>
                  </a:cubicBezTo>
                  <a:cubicBezTo>
                    <a:pt x="13786205" y="45720"/>
                    <a:pt x="13877437" y="0"/>
                    <a:pt x="13988943" y="0"/>
                  </a:cubicBezTo>
                  <a:close/>
                  <a:moveTo>
                    <a:pt x="14799897" y="0"/>
                  </a:moveTo>
                  <a:cubicBezTo>
                    <a:pt x="14911403" y="0"/>
                    <a:pt x="15002635" y="45720"/>
                    <a:pt x="15002635" y="101600"/>
                  </a:cubicBezTo>
                  <a:cubicBezTo>
                    <a:pt x="15002635" y="157480"/>
                    <a:pt x="14911403" y="203200"/>
                    <a:pt x="14799897" y="203200"/>
                  </a:cubicBezTo>
                  <a:cubicBezTo>
                    <a:pt x="14688390" y="203200"/>
                    <a:pt x="14597159" y="157480"/>
                    <a:pt x="14597159" y="101600"/>
                  </a:cubicBezTo>
                  <a:cubicBezTo>
                    <a:pt x="14597159" y="45720"/>
                    <a:pt x="14688390" y="0"/>
                    <a:pt x="14799897" y="0"/>
                  </a:cubicBezTo>
                  <a:close/>
                  <a:moveTo>
                    <a:pt x="15610850" y="0"/>
                  </a:moveTo>
                  <a:cubicBezTo>
                    <a:pt x="15722357" y="0"/>
                    <a:pt x="15813588" y="45720"/>
                    <a:pt x="15813588" y="101600"/>
                  </a:cubicBezTo>
                  <a:cubicBezTo>
                    <a:pt x="15813588" y="157480"/>
                    <a:pt x="15722357" y="203200"/>
                    <a:pt x="15610850" y="203200"/>
                  </a:cubicBezTo>
                  <a:cubicBezTo>
                    <a:pt x="15499344" y="203200"/>
                    <a:pt x="15408112" y="157480"/>
                    <a:pt x="15408112" y="101600"/>
                  </a:cubicBezTo>
                  <a:cubicBezTo>
                    <a:pt x="15408112" y="45720"/>
                    <a:pt x="15499344" y="0"/>
                    <a:pt x="15610850" y="0"/>
                  </a:cubicBezTo>
                  <a:close/>
                  <a:moveTo>
                    <a:pt x="16421802" y="0"/>
                  </a:moveTo>
                  <a:cubicBezTo>
                    <a:pt x="16533309" y="0"/>
                    <a:pt x="16624542" y="45720"/>
                    <a:pt x="16624542" y="101600"/>
                  </a:cubicBezTo>
                  <a:cubicBezTo>
                    <a:pt x="16624542" y="157480"/>
                    <a:pt x="16533309" y="203200"/>
                    <a:pt x="16421802" y="203200"/>
                  </a:cubicBezTo>
                  <a:cubicBezTo>
                    <a:pt x="16310297" y="203200"/>
                    <a:pt x="16219064" y="157480"/>
                    <a:pt x="16219064" y="101600"/>
                  </a:cubicBezTo>
                  <a:cubicBezTo>
                    <a:pt x="16219064" y="45720"/>
                    <a:pt x="16310296" y="0"/>
                    <a:pt x="16421802" y="0"/>
                  </a:cubicBezTo>
                  <a:close/>
                </a:path>
              </a:pathLst>
            </a:custGeom>
            <a:solidFill>
              <a:srgbClr val="2D9EB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897088" y="4085144"/>
            <a:ext cx="1929754" cy="7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EF3E0"/>
                </a:solidFill>
                <a:latin typeface="Montserrat Classic Bold"/>
              </a:rPr>
              <a:t>SI業界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79722" y="6870459"/>
            <a:ext cx="18447444" cy="846540"/>
            <a:chOff x="0" y="0"/>
            <a:chExt cx="9194800" cy="812800"/>
          </a:xfrm>
        </p:grpSpPr>
        <p:sp>
          <p:nvSpPr>
            <p:cNvPr id="26" name="Freeform 26"/>
            <p:cNvSpPr/>
            <p:nvPr/>
          </p:nvSpPr>
          <p:spPr>
            <a:xfrm>
              <a:off x="474447" y="304800"/>
              <a:ext cx="16624542" cy="203200"/>
            </a:xfrm>
            <a:custGeom>
              <a:avLst/>
              <a:gdLst/>
              <a:ahLst/>
              <a:cxnLst/>
              <a:rect l="l" t="t" r="r" b="b"/>
              <a:pathLst>
                <a:path w="16624542" h="203200">
                  <a:moveTo>
                    <a:pt x="202738" y="0"/>
                  </a:moveTo>
                  <a:cubicBezTo>
                    <a:pt x="314244" y="0"/>
                    <a:pt x="405476" y="45720"/>
                    <a:pt x="405476" y="101600"/>
                  </a:cubicBezTo>
                  <a:cubicBezTo>
                    <a:pt x="405476" y="157480"/>
                    <a:pt x="314244" y="203200"/>
                    <a:pt x="202738" y="203200"/>
                  </a:cubicBezTo>
                  <a:cubicBezTo>
                    <a:pt x="91232" y="203200"/>
                    <a:pt x="0" y="157480"/>
                    <a:pt x="0" y="101600"/>
                  </a:cubicBezTo>
                  <a:cubicBezTo>
                    <a:pt x="0" y="45720"/>
                    <a:pt x="91232" y="0"/>
                    <a:pt x="202738" y="0"/>
                  </a:cubicBezTo>
                  <a:close/>
                  <a:moveTo>
                    <a:pt x="1013691" y="0"/>
                  </a:moveTo>
                  <a:cubicBezTo>
                    <a:pt x="1125197" y="0"/>
                    <a:pt x="1216429" y="45720"/>
                    <a:pt x="1216429" y="101600"/>
                  </a:cubicBezTo>
                  <a:cubicBezTo>
                    <a:pt x="1216429" y="157480"/>
                    <a:pt x="1125197" y="203200"/>
                    <a:pt x="1013691" y="203200"/>
                  </a:cubicBezTo>
                  <a:cubicBezTo>
                    <a:pt x="902185" y="203200"/>
                    <a:pt x="810953" y="157480"/>
                    <a:pt x="810953" y="101600"/>
                  </a:cubicBezTo>
                  <a:cubicBezTo>
                    <a:pt x="810953" y="45720"/>
                    <a:pt x="902185" y="0"/>
                    <a:pt x="1013691" y="0"/>
                  </a:cubicBezTo>
                  <a:close/>
                  <a:moveTo>
                    <a:pt x="1824644" y="0"/>
                  </a:moveTo>
                  <a:cubicBezTo>
                    <a:pt x="1936150" y="0"/>
                    <a:pt x="2027383" y="45720"/>
                    <a:pt x="2027383" y="101600"/>
                  </a:cubicBezTo>
                  <a:cubicBezTo>
                    <a:pt x="2027383" y="157480"/>
                    <a:pt x="1936150" y="203200"/>
                    <a:pt x="1824644" y="203200"/>
                  </a:cubicBezTo>
                  <a:cubicBezTo>
                    <a:pt x="1713138" y="203200"/>
                    <a:pt x="1621906" y="157480"/>
                    <a:pt x="1621906" y="101600"/>
                  </a:cubicBezTo>
                  <a:cubicBezTo>
                    <a:pt x="1621906" y="45720"/>
                    <a:pt x="1713138" y="0"/>
                    <a:pt x="1824644" y="0"/>
                  </a:cubicBezTo>
                  <a:close/>
                  <a:moveTo>
                    <a:pt x="2635598" y="0"/>
                  </a:moveTo>
                  <a:cubicBezTo>
                    <a:pt x="2747104" y="0"/>
                    <a:pt x="2838336" y="45720"/>
                    <a:pt x="2838336" y="101600"/>
                  </a:cubicBezTo>
                  <a:cubicBezTo>
                    <a:pt x="2838336" y="157480"/>
                    <a:pt x="2747104" y="203200"/>
                    <a:pt x="2635598" y="203200"/>
                  </a:cubicBezTo>
                  <a:cubicBezTo>
                    <a:pt x="2524092" y="203200"/>
                    <a:pt x="2432859" y="157480"/>
                    <a:pt x="2432859" y="101600"/>
                  </a:cubicBezTo>
                  <a:cubicBezTo>
                    <a:pt x="2432859" y="45720"/>
                    <a:pt x="2524092" y="0"/>
                    <a:pt x="2635598" y="0"/>
                  </a:cubicBezTo>
                  <a:close/>
                  <a:moveTo>
                    <a:pt x="3446551" y="0"/>
                  </a:moveTo>
                  <a:cubicBezTo>
                    <a:pt x="3558057" y="0"/>
                    <a:pt x="3649289" y="45720"/>
                    <a:pt x="3649289" y="101600"/>
                  </a:cubicBezTo>
                  <a:cubicBezTo>
                    <a:pt x="3649289" y="157480"/>
                    <a:pt x="3558057" y="203200"/>
                    <a:pt x="3446551" y="203200"/>
                  </a:cubicBezTo>
                  <a:cubicBezTo>
                    <a:pt x="3335045" y="203200"/>
                    <a:pt x="3243812" y="157480"/>
                    <a:pt x="3243812" y="101600"/>
                  </a:cubicBezTo>
                  <a:cubicBezTo>
                    <a:pt x="3243812" y="45720"/>
                    <a:pt x="3335045" y="0"/>
                    <a:pt x="3446551" y="0"/>
                  </a:cubicBezTo>
                  <a:close/>
                  <a:moveTo>
                    <a:pt x="4257504" y="0"/>
                  </a:moveTo>
                  <a:cubicBezTo>
                    <a:pt x="4369010" y="0"/>
                    <a:pt x="4460242" y="45720"/>
                    <a:pt x="4460242" y="101600"/>
                  </a:cubicBezTo>
                  <a:cubicBezTo>
                    <a:pt x="4460242" y="157480"/>
                    <a:pt x="4369010" y="203200"/>
                    <a:pt x="4257504" y="203200"/>
                  </a:cubicBezTo>
                  <a:cubicBezTo>
                    <a:pt x="4145998" y="203200"/>
                    <a:pt x="4054766" y="157480"/>
                    <a:pt x="4054766" y="101600"/>
                  </a:cubicBezTo>
                  <a:cubicBezTo>
                    <a:pt x="4054766" y="45720"/>
                    <a:pt x="4145998" y="0"/>
                    <a:pt x="4257504" y="0"/>
                  </a:cubicBezTo>
                  <a:close/>
                  <a:moveTo>
                    <a:pt x="5068457" y="0"/>
                  </a:moveTo>
                  <a:cubicBezTo>
                    <a:pt x="5179964" y="0"/>
                    <a:pt x="5271196" y="45720"/>
                    <a:pt x="5271196" y="101600"/>
                  </a:cubicBezTo>
                  <a:cubicBezTo>
                    <a:pt x="5271196" y="157480"/>
                    <a:pt x="5179964" y="203200"/>
                    <a:pt x="5068457" y="203200"/>
                  </a:cubicBezTo>
                  <a:cubicBezTo>
                    <a:pt x="4956951" y="203200"/>
                    <a:pt x="4865719" y="157480"/>
                    <a:pt x="4865719" y="101600"/>
                  </a:cubicBezTo>
                  <a:cubicBezTo>
                    <a:pt x="4865719" y="45720"/>
                    <a:pt x="4956952" y="0"/>
                    <a:pt x="5068457" y="0"/>
                  </a:cubicBezTo>
                  <a:close/>
                  <a:moveTo>
                    <a:pt x="5879411" y="0"/>
                  </a:moveTo>
                  <a:cubicBezTo>
                    <a:pt x="5990917" y="0"/>
                    <a:pt x="6082149" y="45720"/>
                    <a:pt x="6082149" y="101600"/>
                  </a:cubicBezTo>
                  <a:cubicBezTo>
                    <a:pt x="6082149" y="157480"/>
                    <a:pt x="5990917" y="203200"/>
                    <a:pt x="5879411" y="203200"/>
                  </a:cubicBezTo>
                  <a:cubicBezTo>
                    <a:pt x="5767905" y="203200"/>
                    <a:pt x="5676673" y="157480"/>
                    <a:pt x="5676673" y="101600"/>
                  </a:cubicBezTo>
                  <a:cubicBezTo>
                    <a:pt x="5676673" y="45720"/>
                    <a:pt x="5767905" y="0"/>
                    <a:pt x="5879411" y="0"/>
                  </a:cubicBezTo>
                  <a:close/>
                  <a:moveTo>
                    <a:pt x="6690364" y="0"/>
                  </a:moveTo>
                  <a:cubicBezTo>
                    <a:pt x="6801870" y="0"/>
                    <a:pt x="6893103" y="45720"/>
                    <a:pt x="6893103" y="101600"/>
                  </a:cubicBezTo>
                  <a:cubicBezTo>
                    <a:pt x="6893103" y="157480"/>
                    <a:pt x="6801870" y="203200"/>
                    <a:pt x="6690364" y="203200"/>
                  </a:cubicBezTo>
                  <a:cubicBezTo>
                    <a:pt x="6578858" y="203200"/>
                    <a:pt x="6487626" y="157480"/>
                    <a:pt x="6487626" y="101600"/>
                  </a:cubicBezTo>
                  <a:cubicBezTo>
                    <a:pt x="6487626" y="45720"/>
                    <a:pt x="6578858" y="0"/>
                    <a:pt x="6690364" y="0"/>
                  </a:cubicBezTo>
                  <a:close/>
                  <a:moveTo>
                    <a:pt x="7501317" y="0"/>
                  </a:moveTo>
                  <a:cubicBezTo>
                    <a:pt x="7612823" y="0"/>
                    <a:pt x="7704055" y="45720"/>
                    <a:pt x="7704055" y="101600"/>
                  </a:cubicBezTo>
                  <a:cubicBezTo>
                    <a:pt x="7704055" y="157480"/>
                    <a:pt x="7612823" y="203200"/>
                    <a:pt x="7501317" y="203200"/>
                  </a:cubicBezTo>
                  <a:cubicBezTo>
                    <a:pt x="7389811" y="203200"/>
                    <a:pt x="7298579" y="157480"/>
                    <a:pt x="7298579" y="101600"/>
                  </a:cubicBezTo>
                  <a:cubicBezTo>
                    <a:pt x="7298579" y="45720"/>
                    <a:pt x="7389811" y="0"/>
                    <a:pt x="7501317" y="0"/>
                  </a:cubicBezTo>
                  <a:close/>
                  <a:moveTo>
                    <a:pt x="8312270" y="0"/>
                  </a:moveTo>
                  <a:cubicBezTo>
                    <a:pt x="8423777" y="0"/>
                    <a:pt x="8515009" y="45720"/>
                    <a:pt x="8515009" y="101600"/>
                  </a:cubicBezTo>
                  <a:cubicBezTo>
                    <a:pt x="8515009" y="157480"/>
                    <a:pt x="8423777" y="203200"/>
                    <a:pt x="8312270" y="203200"/>
                  </a:cubicBezTo>
                  <a:cubicBezTo>
                    <a:pt x="8200765" y="203200"/>
                    <a:pt x="8109532" y="157480"/>
                    <a:pt x="8109532" y="101600"/>
                  </a:cubicBezTo>
                  <a:cubicBezTo>
                    <a:pt x="8109532" y="45720"/>
                    <a:pt x="8200765" y="0"/>
                    <a:pt x="8312270" y="0"/>
                  </a:cubicBezTo>
                  <a:close/>
                  <a:moveTo>
                    <a:pt x="9123224" y="0"/>
                  </a:moveTo>
                  <a:cubicBezTo>
                    <a:pt x="9234730" y="0"/>
                    <a:pt x="9325962" y="45720"/>
                    <a:pt x="9325962" y="101600"/>
                  </a:cubicBezTo>
                  <a:cubicBezTo>
                    <a:pt x="9325962" y="157480"/>
                    <a:pt x="9234730" y="203200"/>
                    <a:pt x="9123224" y="203200"/>
                  </a:cubicBezTo>
                  <a:cubicBezTo>
                    <a:pt x="9011717" y="203200"/>
                    <a:pt x="8920486" y="157480"/>
                    <a:pt x="8920486" y="101600"/>
                  </a:cubicBezTo>
                  <a:cubicBezTo>
                    <a:pt x="8920486" y="45720"/>
                    <a:pt x="9011718" y="0"/>
                    <a:pt x="9123224" y="0"/>
                  </a:cubicBezTo>
                  <a:close/>
                  <a:moveTo>
                    <a:pt x="9934177" y="0"/>
                  </a:moveTo>
                  <a:cubicBezTo>
                    <a:pt x="10045683" y="0"/>
                    <a:pt x="10136915" y="45720"/>
                    <a:pt x="10136915" y="101600"/>
                  </a:cubicBezTo>
                  <a:cubicBezTo>
                    <a:pt x="10136915" y="157480"/>
                    <a:pt x="10045683" y="203200"/>
                    <a:pt x="9934177" y="203200"/>
                  </a:cubicBezTo>
                  <a:cubicBezTo>
                    <a:pt x="9822671" y="203200"/>
                    <a:pt x="9731439" y="157480"/>
                    <a:pt x="9731439" y="101600"/>
                  </a:cubicBezTo>
                  <a:cubicBezTo>
                    <a:pt x="9731439" y="45720"/>
                    <a:pt x="9822671" y="0"/>
                    <a:pt x="9934177" y="0"/>
                  </a:cubicBezTo>
                  <a:close/>
                  <a:moveTo>
                    <a:pt x="10745130" y="0"/>
                  </a:moveTo>
                  <a:cubicBezTo>
                    <a:pt x="10856637" y="0"/>
                    <a:pt x="10947868" y="45720"/>
                    <a:pt x="10947868" y="101600"/>
                  </a:cubicBezTo>
                  <a:cubicBezTo>
                    <a:pt x="10947868" y="157480"/>
                    <a:pt x="10856637" y="203200"/>
                    <a:pt x="10745130" y="203200"/>
                  </a:cubicBezTo>
                  <a:cubicBezTo>
                    <a:pt x="10633624" y="203200"/>
                    <a:pt x="10542392" y="157480"/>
                    <a:pt x="10542392" y="101600"/>
                  </a:cubicBezTo>
                  <a:cubicBezTo>
                    <a:pt x="10542392" y="45720"/>
                    <a:pt x="10633625" y="0"/>
                    <a:pt x="10745130" y="0"/>
                  </a:cubicBezTo>
                  <a:close/>
                  <a:moveTo>
                    <a:pt x="11556084" y="0"/>
                  </a:moveTo>
                  <a:cubicBezTo>
                    <a:pt x="11667589" y="0"/>
                    <a:pt x="11758822" y="45720"/>
                    <a:pt x="11758822" y="101600"/>
                  </a:cubicBezTo>
                  <a:cubicBezTo>
                    <a:pt x="11758822" y="157480"/>
                    <a:pt x="11667589" y="203200"/>
                    <a:pt x="11556084" y="203200"/>
                  </a:cubicBezTo>
                  <a:cubicBezTo>
                    <a:pt x="11444577" y="203200"/>
                    <a:pt x="11353345" y="157480"/>
                    <a:pt x="11353345" y="101600"/>
                  </a:cubicBezTo>
                  <a:cubicBezTo>
                    <a:pt x="11353345" y="45720"/>
                    <a:pt x="11444577" y="0"/>
                    <a:pt x="11556084" y="0"/>
                  </a:cubicBezTo>
                  <a:close/>
                  <a:moveTo>
                    <a:pt x="12367037" y="0"/>
                  </a:moveTo>
                  <a:cubicBezTo>
                    <a:pt x="12478543" y="0"/>
                    <a:pt x="12569775" y="45720"/>
                    <a:pt x="12569775" y="101600"/>
                  </a:cubicBezTo>
                  <a:cubicBezTo>
                    <a:pt x="12569775" y="157480"/>
                    <a:pt x="12478543" y="203200"/>
                    <a:pt x="12367037" y="203200"/>
                  </a:cubicBezTo>
                  <a:cubicBezTo>
                    <a:pt x="12255531" y="203200"/>
                    <a:pt x="12164299" y="157480"/>
                    <a:pt x="12164299" y="101600"/>
                  </a:cubicBezTo>
                  <a:cubicBezTo>
                    <a:pt x="12164299" y="45720"/>
                    <a:pt x="12255530" y="0"/>
                    <a:pt x="12367037" y="0"/>
                  </a:cubicBezTo>
                  <a:close/>
                  <a:moveTo>
                    <a:pt x="13177989" y="0"/>
                  </a:moveTo>
                  <a:cubicBezTo>
                    <a:pt x="13289496" y="0"/>
                    <a:pt x="13380729" y="45720"/>
                    <a:pt x="13380729" y="101600"/>
                  </a:cubicBezTo>
                  <a:cubicBezTo>
                    <a:pt x="13380729" y="157480"/>
                    <a:pt x="13289496" y="203200"/>
                    <a:pt x="13177989" y="203200"/>
                  </a:cubicBezTo>
                  <a:cubicBezTo>
                    <a:pt x="13066485" y="203200"/>
                    <a:pt x="12975251" y="157480"/>
                    <a:pt x="12975251" y="101600"/>
                  </a:cubicBezTo>
                  <a:cubicBezTo>
                    <a:pt x="12975251" y="45720"/>
                    <a:pt x="13066483" y="0"/>
                    <a:pt x="13177989" y="0"/>
                  </a:cubicBezTo>
                  <a:close/>
                  <a:moveTo>
                    <a:pt x="13988943" y="0"/>
                  </a:moveTo>
                  <a:cubicBezTo>
                    <a:pt x="14100449" y="0"/>
                    <a:pt x="14191681" y="45720"/>
                    <a:pt x="14191681" y="101600"/>
                  </a:cubicBezTo>
                  <a:cubicBezTo>
                    <a:pt x="14191681" y="157480"/>
                    <a:pt x="14100449" y="203200"/>
                    <a:pt x="13988943" y="203200"/>
                  </a:cubicBezTo>
                  <a:cubicBezTo>
                    <a:pt x="13877437" y="203200"/>
                    <a:pt x="13786205" y="157480"/>
                    <a:pt x="13786205" y="101600"/>
                  </a:cubicBezTo>
                  <a:cubicBezTo>
                    <a:pt x="13786205" y="45720"/>
                    <a:pt x="13877437" y="0"/>
                    <a:pt x="13988943" y="0"/>
                  </a:cubicBezTo>
                  <a:close/>
                  <a:moveTo>
                    <a:pt x="14799897" y="0"/>
                  </a:moveTo>
                  <a:cubicBezTo>
                    <a:pt x="14911403" y="0"/>
                    <a:pt x="15002635" y="45720"/>
                    <a:pt x="15002635" y="101600"/>
                  </a:cubicBezTo>
                  <a:cubicBezTo>
                    <a:pt x="15002635" y="157480"/>
                    <a:pt x="14911403" y="203200"/>
                    <a:pt x="14799897" y="203200"/>
                  </a:cubicBezTo>
                  <a:cubicBezTo>
                    <a:pt x="14688390" y="203200"/>
                    <a:pt x="14597159" y="157480"/>
                    <a:pt x="14597159" y="101600"/>
                  </a:cubicBezTo>
                  <a:cubicBezTo>
                    <a:pt x="14597159" y="45720"/>
                    <a:pt x="14688390" y="0"/>
                    <a:pt x="14799897" y="0"/>
                  </a:cubicBezTo>
                  <a:close/>
                  <a:moveTo>
                    <a:pt x="15610850" y="0"/>
                  </a:moveTo>
                  <a:cubicBezTo>
                    <a:pt x="15722357" y="0"/>
                    <a:pt x="15813588" y="45720"/>
                    <a:pt x="15813588" y="101600"/>
                  </a:cubicBezTo>
                  <a:cubicBezTo>
                    <a:pt x="15813588" y="157480"/>
                    <a:pt x="15722357" y="203200"/>
                    <a:pt x="15610850" y="203200"/>
                  </a:cubicBezTo>
                  <a:cubicBezTo>
                    <a:pt x="15499344" y="203200"/>
                    <a:pt x="15408112" y="157480"/>
                    <a:pt x="15408112" y="101600"/>
                  </a:cubicBezTo>
                  <a:cubicBezTo>
                    <a:pt x="15408112" y="45720"/>
                    <a:pt x="15499344" y="0"/>
                    <a:pt x="15610850" y="0"/>
                  </a:cubicBezTo>
                  <a:close/>
                  <a:moveTo>
                    <a:pt x="16421802" y="0"/>
                  </a:moveTo>
                  <a:cubicBezTo>
                    <a:pt x="16533309" y="0"/>
                    <a:pt x="16624542" y="45720"/>
                    <a:pt x="16624542" y="101600"/>
                  </a:cubicBezTo>
                  <a:cubicBezTo>
                    <a:pt x="16624542" y="157480"/>
                    <a:pt x="16533309" y="203200"/>
                    <a:pt x="16421802" y="203200"/>
                  </a:cubicBezTo>
                  <a:cubicBezTo>
                    <a:pt x="16310297" y="203200"/>
                    <a:pt x="16219064" y="157480"/>
                    <a:pt x="16219064" y="101600"/>
                  </a:cubicBezTo>
                  <a:cubicBezTo>
                    <a:pt x="16219064" y="45720"/>
                    <a:pt x="16310296" y="0"/>
                    <a:pt x="16421802" y="0"/>
                  </a:cubicBezTo>
                  <a:close/>
                </a:path>
              </a:pathLst>
            </a:custGeom>
            <a:solidFill>
              <a:srgbClr val="2D9EB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45859" y="410955"/>
            <a:ext cx="14843778" cy="1098439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875495" y="3098552"/>
            <a:ext cx="12715232" cy="498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85"/>
              </a:lnSpc>
            </a:pPr>
            <a:r>
              <a:rPr lang="en-US" sz="10987" dirty="0">
                <a:solidFill>
                  <a:srgbClr val="FEF3E0"/>
                </a:solidFill>
                <a:latin typeface="Montserrat Classic Bold"/>
              </a:rPr>
              <a:t>   Web・</a:t>
            </a:r>
          </a:p>
          <a:p>
            <a:pPr>
              <a:lnSpc>
                <a:spcPts val="13185"/>
              </a:lnSpc>
            </a:pPr>
            <a:r>
              <a:rPr lang="en-US" sz="10987" dirty="0" err="1">
                <a:solidFill>
                  <a:srgbClr val="FEF3E0"/>
                </a:solidFill>
                <a:ea typeface="Montserrat Classic Bold"/>
              </a:rPr>
              <a:t>インターネット業界</a:t>
            </a:r>
            <a:endParaRPr lang="en-US" sz="1098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3185"/>
              </a:lnSpc>
            </a:pPr>
            <a:r>
              <a:rPr lang="en-US" sz="10987" dirty="0" err="1">
                <a:solidFill>
                  <a:srgbClr val="FEF3E0"/>
                </a:solidFill>
                <a:ea typeface="Montserrat Classic Bold"/>
              </a:rPr>
              <a:t>の早い変化がわかる</a:t>
            </a:r>
            <a:endParaRPr lang="en-US" sz="10987" dirty="0">
              <a:solidFill>
                <a:srgbClr val="FEF3E0"/>
              </a:solidFill>
              <a:ea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495131" y="-6390868"/>
            <a:ext cx="8655894" cy="1727694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TextBox 3"/>
          <p:cNvSpPr txBox="1"/>
          <p:nvPr/>
        </p:nvSpPr>
        <p:spPr>
          <a:xfrm>
            <a:off x="9633458" y="1019175"/>
            <a:ext cx="7625842" cy="244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Today's</a:t>
            </a:r>
          </a:p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53D57"/>
                </a:solidFill>
                <a:latin typeface="Montserrat Classic Bold"/>
              </a:rPr>
              <a:t>Outline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58442"/>
            <a:ext cx="7654790" cy="522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１.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IT業界の主な企業の</a:t>
            </a:r>
          </a:p>
          <a:p>
            <a:pPr>
              <a:lnSpc>
                <a:spcPts val="5039"/>
              </a:lnSpc>
            </a:pPr>
            <a:r>
              <a:rPr lang="en-US" sz="4200">
                <a:solidFill>
                  <a:srgbClr val="FFFFFF"/>
                </a:solidFill>
                <a:ea typeface="Montserrat Classic"/>
              </a:rPr>
              <a:t>基本データ、株価チャート</a:t>
            </a:r>
          </a:p>
          <a:p>
            <a:pPr>
              <a:lnSpc>
                <a:spcPts val="5039"/>
              </a:lnSpc>
            </a:pPr>
            <a:endParaRPr lang="en-US" sz="4200">
              <a:solidFill>
                <a:srgbClr val="FFFFFF"/>
              </a:solidFill>
              <a:ea typeface="Montserrat Classic"/>
            </a:endParaRPr>
          </a:p>
          <a:p>
            <a:pPr>
              <a:lnSpc>
                <a:spcPts val="5759"/>
              </a:lnSpc>
            </a:pPr>
            <a:r>
              <a:rPr lang="en-US" sz="4800">
                <a:solidFill>
                  <a:srgbClr val="97BCC7"/>
                </a:solidFill>
                <a:latin typeface="Montserrat Classic"/>
              </a:rPr>
              <a:t>2.</a:t>
            </a:r>
          </a:p>
          <a:p>
            <a:pPr>
              <a:lnSpc>
                <a:spcPts val="5039"/>
              </a:lnSpc>
            </a:pPr>
            <a:r>
              <a:rPr lang="en-US" sz="4199">
                <a:solidFill>
                  <a:srgbClr val="E17E3F"/>
                </a:solidFill>
                <a:latin typeface="Montserrat Classic"/>
              </a:rPr>
              <a:t>IT業界の最近の動向</a:t>
            </a:r>
          </a:p>
          <a:p>
            <a:pPr>
              <a:lnSpc>
                <a:spcPts val="5039"/>
              </a:lnSpc>
            </a:pPr>
            <a:endParaRPr lang="en-US" sz="4199">
              <a:solidFill>
                <a:srgbClr val="E17E3F"/>
              </a:solidFill>
              <a:latin typeface="Montserrat Classic"/>
            </a:endParaRPr>
          </a:p>
          <a:p>
            <a:pPr>
              <a:lnSpc>
                <a:spcPts val="5040"/>
              </a:lnSpc>
            </a:pPr>
            <a:endParaRPr lang="en-US" sz="4199">
              <a:solidFill>
                <a:srgbClr val="E17E3F"/>
              </a:solidFill>
              <a:latin typeface="Montserrat Classic"/>
            </a:endParaRPr>
          </a:p>
        </p:txBody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455" y="6182938"/>
            <a:ext cx="2671933" cy="2671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8706" y="3987847"/>
            <a:ext cx="4070589" cy="2457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6405" y="6508820"/>
            <a:ext cx="2207677" cy="24235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53311" y="4522660"/>
            <a:ext cx="2991604" cy="26815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79294" y="6940925"/>
            <a:ext cx="3047354" cy="25376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58853" y="66144"/>
            <a:ext cx="6865008" cy="219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0"/>
              </a:lnSpc>
            </a:pPr>
            <a:r>
              <a:rPr lang="en-US" sz="14400">
                <a:solidFill>
                  <a:srgbClr val="97BCC7"/>
                </a:solidFill>
                <a:latin typeface="Montserrat Classic"/>
              </a:rPr>
              <a:t>IT業界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9774" y="2263730"/>
            <a:ext cx="4326632" cy="215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Montserrat Classic"/>
              </a:rPr>
              <a:t>Web・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インターネット</a:t>
            </a: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10226" y="2623701"/>
            <a:ext cx="3677774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ソフトウェア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79294" y="5143500"/>
            <a:ext cx="3695626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ハードウェア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9455" y="1094030"/>
            <a:ext cx="5061404" cy="516300"/>
            <a:chOff x="0" y="0"/>
            <a:chExt cx="4419781" cy="450850"/>
          </a:xfrm>
        </p:grpSpPr>
        <p:sp>
          <p:nvSpPr>
            <p:cNvPr id="12" name="Freeform 12"/>
            <p:cNvSpPr/>
            <p:nvPr/>
          </p:nvSpPr>
          <p:spPr>
            <a:xfrm>
              <a:off x="-12700" y="-5080"/>
              <a:ext cx="4445181" cy="462280"/>
            </a:xfrm>
            <a:custGeom>
              <a:avLst/>
              <a:gdLst/>
              <a:ahLst/>
              <a:cxnLst/>
              <a:rect l="l" t="t" r="r" b="b"/>
              <a:pathLst>
                <a:path w="4445181" h="462280">
                  <a:moveTo>
                    <a:pt x="4425452" y="294640"/>
                  </a:moveTo>
                  <a:lnTo>
                    <a:pt x="4422256" y="327660"/>
                  </a:lnTo>
                  <a:cubicBezTo>
                    <a:pt x="4417783" y="294640"/>
                    <a:pt x="4419061" y="311150"/>
                    <a:pt x="4417783" y="285750"/>
                  </a:cubicBezTo>
                  <a:cubicBezTo>
                    <a:pt x="4399889" y="280670"/>
                    <a:pt x="4397972" y="232410"/>
                    <a:pt x="4385190" y="212090"/>
                  </a:cubicBezTo>
                  <a:lnTo>
                    <a:pt x="4385190" y="215900"/>
                  </a:lnTo>
                  <a:cubicBezTo>
                    <a:pt x="4380078" y="236220"/>
                    <a:pt x="4374326" y="240030"/>
                    <a:pt x="4369214" y="236220"/>
                  </a:cubicBezTo>
                  <a:cubicBezTo>
                    <a:pt x="4369214" y="222250"/>
                    <a:pt x="4363462" y="219710"/>
                    <a:pt x="4369214" y="201930"/>
                  </a:cubicBezTo>
                  <a:cubicBezTo>
                    <a:pt x="4363462" y="194310"/>
                    <a:pt x="4358350" y="195580"/>
                    <a:pt x="4352598" y="198120"/>
                  </a:cubicBezTo>
                  <a:cubicBezTo>
                    <a:pt x="4351320" y="195580"/>
                    <a:pt x="4350042" y="198120"/>
                    <a:pt x="4348764" y="200660"/>
                  </a:cubicBezTo>
                  <a:cubicBezTo>
                    <a:pt x="4344290" y="204470"/>
                    <a:pt x="4339817" y="210820"/>
                    <a:pt x="4334704" y="214630"/>
                  </a:cubicBezTo>
                  <a:cubicBezTo>
                    <a:pt x="4329592" y="215900"/>
                    <a:pt x="4324479" y="218440"/>
                    <a:pt x="4319367" y="219710"/>
                  </a:cubicBezTo>
                  <a:cubicBezTo>
                    <a:pt x="4316811" y="218440"/>
                    <a:pt x="4314893" y="215900"/>
                    <a:pt x="4312337" y="210820"/>
                  </a:cubicBezTo>
                  <a:lnTo>
                    <a:pt x="4314893" y="191770"/>
                  </a:lnTo>
                  <a:cubicBezTo>
                    <a:pt x="4301473" y="179070"/>
                    <a:pt x="4311698" y="238760"/>
                    <a:pt x="4297638" y="213360"/>
                  </a:cubicBezTo>
                  <a:cubicBezTo>
                    <a:pt x="4292526" y="196850"/>
                    <a:pt x="4299556" y="189230"/>
                    <a:pt x="4296999" y="187960"/>
                  </a:cubicBezTo>
                  <a:cubicBezTo>
                    <a:pt x="4267602" y="194310"/>
                    <a:pt x="4237566" y="175260"/>
                    <a:pt x="4210086" y="219710"/>
                  </a:cubicBezTo>
                  <a:cubicBezTo>
                    <a:pt x="4203696" y="179070"/>
                    <a:pt x="4178772" y="217170"/>
                    <a:pt x="4168547" y="177800"/>
                  </a:cubicBezTo>
                  <a:cubicBezTo>
                    <a:pt x="4162796" y="189230"/>
                    <a:pt x="4157044" y="190500"/>
                    <a:pt x="4153210" y="200660"/>
                  </a:cubicBezTo>
                  <a:cubicBezTo>
                    <a:pt x="4149375" y="199390"/>
                    <a:pt x="4146180" y="198120"/>
                    <a:pt x="4143623" y="199390"/>
                  </a:cubicBezTo>
                  <a:cubicBezTo>
                    <a:pt x="4144263" y="194310"/>
                    <a:pt x="4144902" y="187960"/>
                    <a:pt x="4146180" y="190500"/>
                  </a:cubicBezTo>
                  <a:cubicBezTo>
                    <a:pt x="4125090" y="118110"/>
                    <a:pt x="4119339" y="255270"/>
                    <a:pt x="4099528" y="166370"/>
                  </a:cubicBezTo>
                  <a:cubicBezTo>
                    <a:pt x="4095693" y="223520"/>
                    <a:pt x="4065657" y="153670"/>
                    <a:pt x="4051598" y="205740"/>
                  </a:cubicBezTo>
                  <a:lnTo>
                    <a:pt x="4047764" y="205740"/>
                  </a:lnTo>
                  <a:cubicBezTo>
                    <a:pt x="4046486" y="196850"/>
                    <a:pt x="4046486" y="187960"/>
                    <a:pt x="4047125" y="179070"/>
                  </a:cubicBezTo>
                  <a:cubicBezTo>
                    <a:pt x="4010059" y="175260"/>
                    <a:pt x="3969159" y="151130"/>
                    <a:pt x="3937205" y="147320"/>
                  </a:cubicBezTo>
                  <a:cubicBezTo>
                    <a:pt x="3909725" y="199390"/>
                    <a:pt x="3872020" y="119380"/>
                    <a:pt x="3847736" y="193040"/>
                  </a:cubicBezTo>
                  <a:cubicBezTo>
                    <a:pt x="3843901" y="189230"/>
                    <a:pt x="3836233" y="182880"/>
                    <a:pt x="3829203" y="177800"/>
                  </a:cubicBezTo>
                  <a:cubicBezTo>
                    <a:pt x="3826647" y="175260"/>
                    <a:pt x="3824091" y="173990"/>
                    <a:pt x="3820895" y="171450"/>
                  </a:cubicBezTo>
                  <a:cubicBezTo>
                    <a:pt x="3804919" y="161290"/>
                    <a:pt x="3787025" y="154940"/>
                    <a:pt x="3770409" y="172720"/>
                  </a:cubicBezTo>
                  <a:lnTo>
                    <a:pt x="3772965" y="163830"/>
                  </a:lnTo>
                  <a:cubicBezTo>
                    <a:pt x="3742929" y="166370"/>
                    <a:pt x="3704585" y="168910"/>
                    <a:pt x="3683496" y="214630"/>
                  </a:cubicBezTo>
                  <a:cubicBezTo>
                    <a:pt x="3675188" y="142240"/>
                    <a:pt x="3662407" y="156210"/>
                    <a:pt x="3649625" y="133350"/>
                  </a:cubicBezTo>
                  <a:cubicBezTo>
                    <a:pt x="3629175" y="165100"/>
                    <a:pt x="3588275" y="153670"/>
                    <a:pt x="3556961" y="181610"/>
                  </a:cubicBezTo>
                  <a:cubicBezTo>
                    <a:pt x="3552487" y="148590"/>
                    <a:pt x="3531398" y="194310"/>
                    <a:pt x="3530120" y="146050"/>
                  </a:cubicBezTo>
                  <a:cubicBezTo>
                    <a:pt x="3442568" y="233680"/>
                    <a:pt x="3335844" y="195580"/>
                    <a:pt x="3244457" y="120650"/>
                  </a:cubicBezTo>
                  <a:lnTo>
                    <a:pt x="3245736" y="116840"/>
                  </a:lnTo>
                  <a:cubicBezTo>
                    <a:pt x="3237428" y="134620"/>
                    <a:pt x="3227842" y="166370"/>
                    <a:pt x="3218895" y="195580"/>
                  </a:cubicBezTo>
                  <a:cubicBezTo>
                    <a:pt x="3204196" y="193040"/>
                    <a:pt x="3189498" y="190500"/>
                    <a:pt x="3174799" y="186690"/>
                  </a:cubicBezTo>
                  <a:cubicBezTo>
                    <a:pt x="3169687" y="185420"/>
                    <a:pt x="3163935" y="184150"/>
                    <a:pt x="3158822" y="184150"/>
                  </a:cubicBezTo>
                  <a:cubicBezTo>
                    <a:pt x="3158822" y="181610"/>
                    <a:pt x="3159462" y="179070"/>
                    <a:pt x="3161379" y="173990"/>
                  </a:cubicBezTo>
                  <a:cubicBezTo>
                    <a:pt x="3145402" y="194310"/>
                    <a:pt x="3129426" y="134620"/>
                    <a:pt x="3110254" y="170180"/>
                  </a:cubicBezTo>
                  <a:lnTo>
                    <a:pt x="3109614" y="157480"/>
                  </a:lnTo>
                  <a:lnTo>
                    <a:pt x="3100028" y="171450"/>
                  </a:lnTo>
                  <a:lnTo>
                    <a:pt x="3097472" y="171450"/>
                  </a:lnTo>
                  <a:cubicBezTo>
                    <a:pt x="3098111" y="158750"/>
                    <a:pt x="3098750" y="143510"/>
                    <a:pt x="3102585" y="140970"/>
                  </a:cubicBezTo>
                  <a:cubicBezTo>
                    <a:pt x="3054655" y="133350"/>
                    <a:pt x="3006086" y="137160"/>
                    <a:pt x="2957517" y="143510"/>
                  </a:cubicBezTo>
                  <a:cubicBezTo>
                    <a:pt x="2892971" y="135890"/>
                    <a:pt x="2828425" y="139700"/>
                    <a:pt x="2760684" y="173990"/>
                  </a:cubicBezTo>
                  <a:cubicBezTo>
                    <a:pt x="2727453" y="176530"/>
                    <a:pt x="2694222" y="176530"/>
                    <a:pt x="2661629" y="172720"/>
                  </a:cubicBezTo>
                  <a:lnTo>
                    <a:pt x="2667381" y="157480"/>
                  </a:lnTo>
                  <a:lnTo>
                    <a:pt x="2651404" y="171450"/>
                  </a:lnTo>
                  <a:cubicBezTo>
                    <a:pt x="2647570" y="171450"/>
                    <a:pt x="2643735" y="170180"/>
                    <a:pt x="2639901" y="170180"/>
                  </a:cubicBezTo>
                  <a:cubicBezTo>
                    <a:pt x="2639901" y="168910"/>
                    <a:pt x="2640540" y="168910"/>
                    <a:pt x="2640540" y="167640"/>
                  </a:cubicBezTo>
                  <a:cubicBezTo>
                    <a:pt x="2604113" y="138430"/>
                    <a:pt x="2565769" y="181610"/>
                    <a:pt x="2529981" y="172720"/>
                  </a:cubicBezTo>
                  <a:cubicBezTo>
                    <a:pt x="2529981" y="165100"/>
                    <a:pt x="2535733" y="149860"/>
                    <a:pt x="2531260" y="140970"/>
                  </a:cubicBezTo>
                  <a:cubicBezTo>
                    <a:pt x="2504419" y="182880"/>
                    <a:pt x="2489720" y="82550"/>
                    <a:pt x="2475022" y="171450"/>
                  </a:cubicBezTo>
                  <a:cubicBezTo>
                    <a:pt x="2473744" y="167640"/>
                    <a:pt x="2473105" y="147320"/>
                    <a:pt x="2476300" y="139700"/>
                  </a:cubicBezTo>
                  <a:cubicBezTo>
                    <a:pt x="2402168" y="165100"/>
                    <a:pt x="2326759" y="160020"/>
                    <a:pt x="2252627" y="140970"/>
                  </a:cubicBezTo>
                  <a:cubicBezTo>
                    <a:pt x="2190637" y="217170"/>
                    <a:pt x="2124175" y="144780"/>
                    <a:pt x="2059629" y="199390"/>
                  </a:cubicBezTo>
                  <a:lnTo>
                    <a:pt x="2056434" y="199390"/>
                  </a:lnTo>
                  <a:lnTo>
                    <a:pt x="2057073" y="186690"/>
                  </a:lnTo>
                  <a:cubicBezTo>
                    <a:pt x="2046848" y="193040"/>
                    <a:pt x="2036622" y="198120"/>
                    <a:pt x="2025758" y="200660"/>
                  </a:cubicBezTo>
                  <a:cubicBezTo>
                    <a:pt x="2002113" y="201930"/>
                    <a:pt x="1978467" y="203200"/>
                    <a:pt x="1955461" y="204470"/>
                  </a:cubicBezTo>
                  <a:cubicBezTo>
                    <a:pt x="1940123" y="201930"/>
                    <a:pt x="1925425" y="199390"/>
                    <a:pt x="1910087" y="195580"/>
                  </a:cubicBezTo>
                  <a:lnTo>
                    <a:pt x="1910087" y="193040"/>
                  </a:lnTo>
                  <a:cubicBezTo>
                    <a:pt x="1908170" y="193040"/>
                    <a:pt x="1905614" y="194310"/>
                    <a:pt x="1903697" y="194310"/>
                  </a:cubicBezTo>
                  <a:cubicBezTo>
                    <a:pt x="1869187" y="185420"/>
                    <a:pt x="1834038" y="176530"/>
                    <a:pt x="1799529" y="180340"/>
                  </a:cubicBezTo>
                  <a:cubicBezTo>
                    <a:pt x="1788026" y="177800"/>
                    <a:pt x="1778440" y="177800"/>
                    <a:pt x="1768854" y="179070"/>
                  </a:cubicBezTo>
                  <a:cubicBezTo>
                    <a:pt x="1715811" y="162560"/>
                    <a:pt x="1662769" y="142240"/>
                    <a:pt x="1609087" y="152400"/>
                  </a:cubicBezTo>
                  <a:cubicBezTo>
                    <a:pt x="1579051" y="140970"/>
                    <a:pt x="1548376" y="142240"/>
                    <a:pt x="1517062" y="148590"/>
                  </a:cubicBezTo>
                  <a:lnTo>
                    <a:pt x="1517701" y="146050"/>
                  </a:lnTo>
                  <a:cubicBezTo>
                    <a:pt x="1517701" y="147320"/>
                    <a:pt x="1517062" y="147320"/>
                    <a:pt x="1517062" y="148590"/>
                  </a:cubicBezTo>
                  <a:cubicBezTo>
                    <a:pt x="1476161" y="157480"/>
                    <a:pt x="1434622" y="176530"/>
                    <a:pt x="1393083" y="185420"/>
                  </a:cubicBezTo>
                  <a:cubicBezTo>
                    <a:pt x="1377106" y="173990"/>
                    <a:pt x="1360491" y="168910"/>
                    <a:pt x="1340679" y="190500"/>
                  </a:cubicBezTo>
                  <a:lnTo>
                    <a:pt x="1344514" y="173990"/>
                  </a:lnTo>
                  <a:cubicBezTo>
                    <a:pt x="1336206" y="181610"/>
                    <a:pt x="1327898" y="186690"/>
                    <a:pt x="1319590" y="187960"/>
                  </a:cubicBezTo>
                  <a:cubicBezTo>
                    <a:pt x="1315756" y="186690"/>
                    <a:pt x="1311921" y="186690"/>
                    <a:pt x="1308087" y="185420"/>
                  </a:cubicBezTo>
                  <a:cubicBezTo>
                    <a:pt x="1306170" y="184150"/>
                    <a:pt x="1304892" y="182880"/>
                    <a:pt x="1302975" y="180340"/>
                  </a:cubicBezTo>
                  <a:cubicBezTo>
                    <a:pt x="1304892" y="177800"/>
                    <a:pt x="1304253" y="172720"/>
                    <a:pt x="1307448" y="168910"/>
                  </a:cubicBezTo>
                  <a:cubicBezTo>
                    <a:pt x="1264631" y="97790"/>
                    <a:pt x="1214783" y="171450"/>
                    <a:pt x="1168771" y="166370"/>
                  </a:cubicBezTo>
                  <a:lnTo>
                    <a:pt x="1174522" y="134620"/>
                  </a:lnTo>
                  <a:cubicBezTo>
                    <a:pt x="1151516" y="171450"/>
                    <a:pt x="1111255" y="133350"/>
                    <a:pt x="1081858" y="149860"/>
                  </a:cubicBezTo>
                  <a:lnTo>
                    <a:pt x="1083775" y="134620"/>
                  </a:lnTo>
                  <a:lnTo>
                    <a:pt x="1068437" y="154940"/>
                  </a:lnTo>
                  <a:lnTo>
                    <a:pt x="1068437" y="124460"/>
                  </a:lnTo>
                  <a:cubicBezTo>
                    <a:pt x="1051822" y="123190"/>
                    <a:pt x="1035206" y="127000"/>
                    <a:pt x="1019229" y="130810"/>
                  </a:cubicBezTo>
                  <a:cubicBezTo>
                    <a:pt x="957879" y="95250"/>
                    <a:pt x="896528" y="100330"/>
                    <a:pt x="835178" y="121920"/>
                  </a:cubicBezTo>
                  <a:cubicBezTo>
                    <a:pt x="801308" y="118110"/>
                    <a:pt x="768715" y="121920"/>
                    <a:pt x="736123" y="128270"/>
                  </a:cubicBezTo>
                  <a:cubicBezTo>
                    <a:pt x="684359" y="138430"/>
                    <a:pt x="632594" y="156210"/>
                    <a:pt x="578913" y="165100"/>
                  </a:cubicBezTo>
                  <a:cubicBezTo>
                    <a:pt x="580191" y="162560"/>
                    <a:pt x="580830" y="153670"/>
                    <a:pt x="582747" y="151130"/>
                  </a:cubicBezTo>
                  <a:cubicBezTo>
                    <a:pt x="578913" y="158750"/>
                    <a:pt x="575078" y="171450"/>
                    <a:pt x="570605" y="173990"/>
                  </a:cubicBezTo>
                  <a:lnTo>
                    <a:pt x="568048" y="173990"/>
                  </a:lnTo>
                  <a:cubicBezTo>
                    <a:pt x="566770" y="167640"/>
                    <a:pt x="569966" y="161290"/>
                    <a:pt x="571244" y="158750"/>
                  </a:cubicBezTo>
                  <a:cubicBezTo>
                    <a:pt x="552072" y="111760"/>
                    <a:pt x="513728" y="184150"/>
                    <a:pt x="501586" y="148590"/>
                  </a:cubicBezTo>
                  <a:cubicBezTo>
                    <a:pt x="496473" y="152400"/>
                    <a:pt x="493917" y="168910"/>
                    <a:pt x="495834" y="182880"/>
                  </a:cubicBezTo>
                  <a:cubicBezTo>
                    <a:pt x="448543" y="186690"/>
                    <a:pt x="401891" y="181610"/>
                    <a:pt x="355879" y="143510"/>
                  </a:cubicBezTo>
                  <a:cubicBezTo>
                    <a:pt x="302836" y="196850"/>
                    <a:pt x="245959" y="68580"/>
                    <a:pt x="185887" y="81280"/>
                  </a:cubicBezTo>
                  <a:lnTo>
                    <a:pt x="187804" y="100330"/>
                  </a:lnTo>
                  <a:cubicBezTo>
                    <a:pt x="167354" y="40640"/>
                    <a:pt x="139235" y="180340"/>
                    <a:pt x="127093" y="91440"/>
                  </a:cubicBezTo>
                  <a:lnTo>
                    <a:pt x="129649" y="87630"/>
                  </a:lnTo>
                  <a:cubicBezTo>
                    <a:pt x="118785" y="43180"/>
                    <a:pt x="102169" y="191770"/>
                    <a:pt x="95779" y="138430"/>
                  </a:cubicBezTo>
                  <a:lnTo>
                    <a:pt x="93861" y="160020"/>
                  </a:lnTo>
                  <a:cubicBezTo>
                    <a:pt x="79802" y="165100"/>
                    <a:pt x="92583" y="134620"/>
                    <a:pt x="82358" y="125730"/>
                  </a:cubicBezTo>
                  <a:cubicBezTo>
                    <a:pt x="78524" y="128270"/>
                    <a:pt x="80441" y="165100"/>
                    <a:pt x="72133" y="152400"/>
                  </a:cubicBezTo>
                  <a:cubicBezTo>
                    <a:pt x="71494" y="63500"/>
                    <a:pt x="38263" y="170180"/>
                    <a:pt x="38263" y="69850"/>
                  </a:cubicBezTo>
                  <a:cubicBezTo>
                    <a:pt x="45931" y="69850"/>
                    <a:pt x="27399" y="30480"/>
                    <a:pt x="44653" y="10160"/>
                  </a:cubicBezTo>
                  <a:cubicBezTo>
                    <a:pt x="39541" y="0"/>
                    <a:pt x="17173" y="3810"/>
                    <a:pt x="18452" y="45720"/>
                  </a:cubicBezTo>
                  <a:cubicBezTo>
                    <a:pt x="15895" y="91440"/>
                    <a:pt x="0" y="129540"/>
                    <a:pt x="19730" y="165100"/>
                  </a:cubicBezTo>
                  <a:lnTo>
                    <a:pt x="22925" y="132080"/>
                  </a:lnTo>
                  <a:cubicBezTo>
                    <a:pt x="27399" y="165100"/>
                    <a:pt x="26120" y="148590"/>
                    <a:pt x="27399" y="173990"/>
                  </a:cubicBezTo>
                  <a:cubicBezTo>
                    <a:pt x="45292" y="179070"/>
                    <a:pt x="47210" y="227330"/>
                    <a:pt x="59991" y="247650"/>
                  </a:cubicBezTo>
                  <a:lnTo>
                    <a:pt x="59991" y="243840"/>
                  </a:lnTo>
                  <a:cubicBezTo>
                    <a:pt x="65103" y="223520"/>
                    <a:pt x="70855" y="219710"/>
                    <a:pt x="75968" y="223520"/>
                  </a:cubicBezTo>
                  <a:cubicBezTo>
                    <a:pt x="75968" y="237490"/>
                    <a:pt x="81719" y="241300"/>
                    <a:pt x="75968" y="257810"/>
                  </a:cubicBezTo>
                  <a:cubicBezTo>
                    <a:pt x="81719" y="265430"/>
                    <a:pt x="86832" y="264160"/>
                    <a:pt x="92583" y="261620"/>
                  </a:cubicBezTo>
                  <a:cubicBezTo>
                    <a:pt x="93861" y="264160"/>
                    <a:pt x="95140" y="261620"/>
                    <a:pt x="96418" y="259080"/>
                  </a:cubicBezTo>
                  <a:cubicBezTo>
                    <a:pt x="100891" y="255270"/>
                    <a:pt x="105365" y="248920"/>
                    <a:pt x="110477" y="245110"/>
                  </a:cubicBezTo>
                  <a:cubicBezTo>
                    <a:pt x="115590" y="243840"/>
                    <a:pt x="120702" y="241300"/>
                    <a:pt x="125815" y="240030"/>
                  </a:cubicBezTo>
                  <a:cubicBezTo>
                    <a:pt x="128371" y="241300"/>
                    <a:pt x="130288" y="243840"/>
                    <a:pt x="132844" y="248920"/>
                  </a:cubicBezTo>
                  <a:lnTo>
                    <a:pt x="130288" y="267970"/>
                  </a:lnTo>
                  <a:cubicBezTo>
                    <a:pt x="143709" y="280670"/>
                    <a:pt x="133483" y="220980"/>
                    <a:pt x="147543" y="246380"/>
                  </a:cubicBezTo>
                  <a:cubicBezTo>
                    <a:pt x="152655" y="262890"/>
                    <a:pt x="145626" y="270510"/>
                    <a:pt x="148182" y="271780"/>
                  </a:cubicBezTo>
                  <a:cubicBezTo>
                    <a:pt x="177579" y="265430"/>
                    <a:pt x="207615" y="284480"/>
                    <a:pt x="235095" y="240030"/>
                  </a:cubicBezTo>
                  <a:cubicBezTo>
                    <a:pt x="241486" y="280670"/>
                    <a:pt x="266409" y="242570"/>
                    <a:pt x="276634" y="281940"/>
                  </a:cubicBezTo>
                  <a:cubicBezTo>
                    <a:pt x="282386" y="270510"/>
                    <a:pt x="288137" y="269240"/>
                    <a:pt x="291972" y="259080"/>
                  </a:cubicBezTo>
                  <a:cubicBezTo>
                    <a:pt x="295806" y="260350"/>
                    <a:pt x="299002" y="261620"/>
                    <a:pt x="301558" y="260350"/>
                  </a:cubicBezTo>
                  <a:cubicBezTo>
                    <a:pt x="300919" y="265430"/>
                    <a:pt x="300280" y="271780"/>
                    <a:pt x="299002" y="269240"/>
                  </a:cubicBezTo>
                  <a:cubicBezTo>
                    <a:pt x="320091" y="341630"/>
                    <a:pt x="325842" y="204470"/>
                    <a:pt x="345653" y="293370"/>
                  </a:cubicBezTo>
                  <a:cubicBezTo>
                    <a:pt x="349488" y="236220"/>
                    <a:pt x="379524" y="306070"/>
                    <a:pt x="393583" y="254000"/>
                  </a:cubicBezTo>
                  <a:lnTo>
                    <a:pt x="397418" y="254000"/>
                  </a:lnTo>
                  <a:cubicBezTo>
                    <a:pt x="398696" y="262890"/>
                    <a:pt x="398696" y="271780"/>
                    <a:pt x="398057" y="280670"/>
                  </a:cubicBezTo>
                  <a:cubicBezTo>
                    <a:pt x="435123" y="284480"/>
                    <a:pt x="476023" y="308610"/>
                    <a:pt x="507976" y="312420"/>
                  </a:cubicBezTo>
                  <a:cubicBezTo>
                    <a:pt x="535456" y="260350"/>
                    <a:pt x="573161" y="340360"/>
                    <a:pt x="597446" y="266700"/>
                  </a:cubicBezTo>
                  <a:cubicBezTo>
                    <a:pt x="616617" y="283210"/>
                    <a:pt x="647293" y="316230"/>
                    <a:pt x="674133" y="288290"/>
                  </a:cubicBezTo>
                  <a:lnTo>
                    <a:pt x="671577" y="297180"/>
                  </a:lnTo>
                  <a:cubicBezTo>
                    <a:pt x="692666" y="295910"/>
                    <a:pt x="716951" y="293370"/>
                    <a:pt x="737401" y="278130"/>
                  </a:cubicBezTo>
                  <a:cubicBezTo>
                    <a:pt x="746348" y="270510"/>
                    <a:pt x="754656" y="261620"/>
                    <a:pt x="761686" y="246380"/>
                  </a:cubicBezTo>
                  <a:cubicBezTo>
                    <a:pt x="769354" y="318770"/>
                    <a:pt x="782775" y="304800"/>
                    <a:pt x="795556" y="327660"/>
                  </a:cubicBezTo>
                  <a:cubicBezTo>
                    <a:pt x="816006" y="295910"/>
                    <a:pt x="856906" y="307340"/>
                    <a:pt x="888221" y="279400"/>
                  </a:cubicBezTo>
                  <a:cubicBezTo>
                    <a:pt x="892694" y="312420"/>
                    <a:pt x="913783" y="266700"/>
                    <a:pt x="915061" y="314960"/>
                  </a:cubicBezTo>
                  <a:cubicBezTo>
                    <a:pt x="1002613" y="227330"/>
                    <a:pt x="1109338" y="265430"/>
                    <a:pt x="1200724" y="340360"/>
                  </a:cubicBezTo>
                  <a:lnTo>
                    <a:pt x="1199446" y="344170"/>
                  </a:lnTo>
                  <a:cubicBezTo>
                    <a:pt x="1207754" y="326390"/>
                    <a:pt x="1217340" y="294640"/>
                    <a:pt x="1226287" y="265430"/>
                  </a:cubicBezTo>
                  <a:cubicBezTo>
                    <a:pt x="1240985" y="267970"/>
                    <a:pt x="1255684" y="270510"/>
                    <a:pt x="1270382" y="274320"/>
                  </a:cubicBezTo>
                  <a:cubicBezTo>
                    <a:pt x="1275495" y="275590"/>
                    <a:pt x="1281246" y="276860"/>
                    <a:pt x="1286359" y="276860"/>
                  </a:cubicBezTo>
                  <a:cubicBezTo>
                    <a:pt x="1286359" y="279400"/>
                    <a:pt x="1285720" y="281940"/>
                    <a:pt x="1283803" y="287020"/>
                  </a:cubicBezTo>
                  <a:cubicBezTo>
                    <a:pt x="1299779" y="266700"/>
                    <a:pt x="1315756" y="327660"/>
                    <a:pt x="1334928" y="290830"/>
                  </a:cubicBezTo>
                  <a:lnTo>
                    <a:pt x="1335567" y="303530"/>
                  </a:lnTo>
                  <a:lnTo>
                    <a:pt x="1345153" y="289560"/>
                  </a:lnTo>
                  <a:lnTo>
                    <a:pt x="1347709" y="289560"/>
                  </a:lnTo>
                  <a:cubicBezTo>
                    <a:pt x="1347070" y="302260"/>
                    <a:pt x="1346431" y="317500"/>
                    <a:pt x="1342597" y="320040"/>
                  </a:cubicBezTo>
                  <a:cubicBezTo>
                    <a:pt x="1390527" y="327660"/>
                    <a:pt x="1438457" y="323850"/>
                    <a:pt x="1487665" y="317500"/>
                  </a:cubicBezTo>
                  <a:cubicBezTo>
                    <a:pt x="1552210" y="325120"/>
                    <a:pt x="1616756" y="321310"/>
                    <a:pt x="1684497" y="287020"/>
                  </a:cubicBezTo>
                  <a:cubicBezTo>
                    <a:pt x="1717728" y="284480"/>
                    <a:pt x="1750960" y="284480"/>
                    <a:pt x="1783552" y="288290"/>
                  </a:cubicBezTo>
                  <a:lnTo>
                    <a:pt x="1777801" y="303530"/>
                  </a:lnTo>
                  <a:lnTo>
                    <a:pt x="1793777" y="289560"/>
                  </a:lnTo>
                  <a:cubicBezTo>
                    <a:pt x="1797612" y="289560"/>
                    <a:pt x="1801446" y="290830"/>
                    <a:pt x="1805281" y="290830"/>
                  </a:cubicBezTo>
                  <a:cubicBezTo>
                    <a:pt x="1805281" y="292100"/>
                    <a:pt x="1804641" y="292100"/>
                    <a:pt x="1804641" y="293370"/>
                  </a:cubicBezTo>
                  <a:cubicBezTo>
                    <a:pt x="1841068" y="322580"/>
                    <a:pt x="1879412" y="279400"/>
                    <a:pt x="1915200" y="288290"/>
                  </a:cubicBezTo>
                  <a:cubicBezTo>
                    <a:pt x="1915200" y="295910"/>
                    <a:pt x="1909448" y="311150"/>
                    <a:pt x="1913922" y="320040"/>
                  </a:cubicBezTo>
                  <a:cubicBezTo>
                    <a:pt x="1940763" y="278130"/>
                    <a:pt x="1955461" y="378460"/>
                    <a:pt x="1970160" y="289560"/>
                  </a:cubicBezTo>
                  <a:cubicBezTo>
                    <a:pt x="1971438" y="293370"/>
                    <a:pt x="1972077" y="313690"/>
                    <a:pt x="1968882" y="321310"/>
                  </a:cubicBezTo>
                  <a:cubicBezTo>
                    <a:pt x="2043013" y="295910"/>
                    <a:pt x="2118423" y="300990"/>
                    <a:pt x="2192555" y="320040"/>
                  </a:cubicBezTo>
                  <a:cubicBezTo>
                    <a:pt x="2254544" y="243840"/>
                    <a:pt x="2321007" y="316230"/>
                    <a:pt x="2385553" y="261620"/>
                  </a:cubicBezTo>
                  <a:lnTo>
                    <a:pt x="2388748" y="261620"/>
                  </a:lnTo>
                  <a:lnTo>
                    <a:pt x="2388109" y="274320"/>
                  </a:lnTo>
                  <a:cubicBezTo>
                    <a:pt x="2398334" y="267970"/>
                    <a:pt x="2408559" y="262890"/>
                    <a:pt x="2419423" y="260350"/>
                  </a:cubicBezTo>
                  <a:lnTo>
                    <a:pt x="2490359" y="256540"/>
                  </a:lnTo>
                  <a:cubicBezTo>
                    <a:pt x="2505058" y="259080"/>
                    <a:pt x="2520396" y="261620"/>
                    <a:pt x="2535094" y="265430"/>
                  </a:cubicBezTo>
                  <a:lnTo>
                    <a:pt x="2535094" y="267970"/>
                  </a:lnTo>
                  <a:cubicBezTo>
                    <a:pt x="2537650" y="267970"/>
                    <a:pt x="2539567" y="266700"/>
                    <a:pt x="2542124" y="266700"/>
                  </a:cubicBezTo>
                  <a:cubicBezTo>
                    <a:pt x="2576633" y="275590"/>
                    <a:pt x="2611782" y="284480"/>
                    <a:pt x="2646292" y="280670"/>
                  </a:cubicBezTo>
                  <a:cubicBezTo>
                    <a:pt x="2657156" y="283210"/>
                    <a:pt x="2667381" y="283210"/>
                    <a:pt x="2676967" y="281940"/>
                  </a:cubicBezTo>
                  <a:cubicBezTo>
                    <a:pt x="2730009" y="298450"/>
                    <a:pt x="2783052" y="318770"/>
                    <a:pt x="2836733" y="308610"/>
                  </a:cubicBezTo>
                  <a:cubicBezTo>
                    <a:pt x="2866769" y="320040"/>
                    <a:pt x="2897445" y="318770"/>
                    <a:pt x="2928759" y="312420"/>
                  </a:cubicBezTo>
                  <a:lnTo>
                    <a:pt x="2928120" y="314960"/>
                  </a:lnTo>
                  <a:cubicBezTo>
                    <a:pt x="2928120" y="313690"/>
                    <a:pt x="2928759" y="313690"/>
                    <a:pt x="2928759" y="312420"/>
                  </a:cubicBezTo>
                  <a:cubicBezTo>
                    <a:pt x="2969659" y="303530"/>
                    <a:pt x="3011198" y="284480"/>
                    <a:pt x="3052738" y="275590"/>
                  </a:cubicBezTo>
                  <a:cubicBezTo>
                    <a:pt x="3068714" y="287020"/>
                    <a:pt x="3085330" y="292100"/>
                    <a:pt x="3105141" y="270510"/>
                  </a:cubicBezTo>
                  <a:lnTo>
                    <a:pt x="3101307" y="287020"/>
                  </a:lnTo>
                  <a:cubicBezTo>
                    <a:pt x="3108976" y="279400"/>
                    <a:pt x="3117922" y="274320"/>
                    <a:pt x="3125591" y="273050"/>
                  </a:cubicBezTo>
                  <a:cubicBezTo>
                    <a:pt x="3129426" y="274320"/>
                    <a:pt x="3133260" y="274320"/>
                    <a:pt x="3137094" y="275590"/>
                  </a:cubicBezTo>
                  <a:cubicBezTo>
                    <a:pt x="3139011" y="276860"/>
                    <a:pt x="3140290" y="278130"/>
                    <a:pt x="3142207" y="280670"/>
                  </a:cubicBezTo>
                  <a:cubicBezTo>
                    <a:pt x="3140290" y="283210"/>
                    <a:pt x="3140929" y="288290"/>
                    <a:pt x="3137733" y="292100"/>
                  </a:cubicBezTo>
                  <a:cubicBezTo>
                    <a:pt x="3180551" y="363220"/>
                    <a:pt x="3230398" y="289560"/>
                    <a:pt x="3276411" y="294640"/>
                  </a:cubicBezTo>
                  <a:lnTo>
                    <a:pt x="3270659" y="326390"/>
                  </a:lnTo>
                  <a:cubicBezTo>
                    <a:pt x="3293666" y="289560"/>
                    <a:pt x="3333927" y="327660"/>
                    <a:pt x="3363324" y="311150"/>
                  </a:cubicBezTo>
                  <a:lnTo>
                    <a:pt x="3361406" y="326390"/>
                  </a:lnTo>
                  <a:lnTo>
                    <a:pt x="3376744" y="306070"/>
                  </a:lnTo>
                  <a:lnTo>
                    <a:pt x="3376744" y="336550"/>
                  </a:lnTo>
                  <a:cubicBezTo>
                    <a:pt x="3393360" y="337820"/>
                    <a:pt x="3409976" y="334010"/>
                    <a:pt x="3425952" y="330200"/>
                  </a:cubicBezTo>
                  <a:cubicBezTo>
                    <a:pt x="3487303" y="365760"/>
                    <a:pt x="3548653" y="360680"/>
                    <a:pt x="3610003" y="339090"/>
                  </a:cubicBezTo>
                  <a:cubicBezTo>
                    <a:pt x="3684135" y="346710"/>
                    <a:pt x="3754432" y="321310"/>
                    <a:pt x="3827286" y="303530"/>
                  </a:cubicBezTo>
                  <a:cubicBezTo>
                    <a:pt x="3838789" y="300990"/>
                    <a:pt x="3855405" y="297180"/>
                    <a:pt x="3866269" y="295910"/>
                  </a:cubicBezTo>
                  <a:cubicBezTo>
                    <a:pt x="3864991" y="298450"/>
                    <a:pt x="3864352" y="307340"/>
                    <a:pt x="3862434" y="309880"/>
                  </a:cubicBezTo>
                  <a:cubicBezTo>
                    <a:pt x="3866269" y="302260"/>
                    <a:pt x="3870103" y="289560"/>
                    <a:pt x="3874577" y="287020"/>
                  </a:cubicBezTo>
                  <a:lnTo>
                    <a:pt x="3877772" y="287020"/>
                  </a:lnTo>
                  <a:cubicBezTo>
                    <a:pt x="3879050" y="293370"/>
                    <a:pt x="3875855" y="299720"/>
                    <a:pt x="3874577" y="302260"/>
                  </a:cubicBezTo>
                  <a:cubicBezTo>
                    <a:pt x="3893749" y="349250"/>
                    <a:pt x="3932093" y="276860"/>
                    <a:pt x="3944235" y="312420"/>
                  </a:cubicBezTo>
                  <a:cubicBezTo>
                    <a:pt x="3949347" y="308610"/>
                    <a:pt x="3951904" y="292100"/>
                    <a:pt x="3949986" y="278130"/>
                  </a:cubicBezTo>
                  <a:cubicBezTo>
                    <a:pt x="3997277" y="274320"/>
                    <a:pt x="4043929" y="279400"/>
                    <a:pt x="4089942" y="317500"/>
                  </a:cubicBezTo>
                  <a:cubicBezTo>
                    <a:pt x="4144263" y="264160"/>
                    <a:pt x="4201139" y="392430"/>
                    <a:pt x="4260572" y="379730"/>
                  </a:cubicBezTo>
                  <a:lnTo>
                    <a:pt x="4258656" y="360680"/>
                  </a:lnTo>
                  <a:cubicBezTo>
                    <a:pt x="4279105" y="420370"/>
                    <a:pt x="4307224" y="280670"/>
                    <a:pt x="4319367" y="369570"/>
                  </a:cubicBezTo>
                  <a:lnTo>
                    <a:pt x="4316811" y="373380"/>
                  </a:lnTo>
                  <a:cubicBezTo>
                    <a:pt x="4327675" y="417830"/>
                    <a:pt x="4344290" y="270510"/>
                    <a:pt x="4350681" y="323850"/>
                  </a:cubicBezTo>
                  <a:lnTo>
                    <a:pt x="4352598" y="302260"/>
                  </a:lnTo>
                  <a:cubicBezTo>
                    <a:pt x="4366657" y="297180"/>
                    <a:pt x="4353876" y="327660"/>
                    <a:pt x="4364101" y="336550"/>
                  </a:cubicBezTo>
                  <a:cubicBezTo>
                    <a:pt x="4367936" y="334010"/>
                    <a:pt x="4366018" y="297180"/>
                    <a:pt x="4374326" y="309880"/>
                  </a:cubicBezTo>
                  <a:cubicBezTo>
                    <a:pt x="4374966" y="398780"/>
                    <a:pt x="4408197" y="292100"/>
                    <a:pt x="4407558" y="392430"/>
                  </a:cubicBezTo>
                  <a:cubicBezTo>
                    <a:pt x="4399889" y="392430"/>
                    <a:pt x="4418422" y="431800"/>
                    <a:pt x="4401806" y="452120"/>
                  </a:cubicBezTo>
                  <a:cubicBezTo>
                    <a:pt x="4406280" y="462280"/>
                    <a:pt x="4429286" y="458470"/>
                    <a:pt x="4428008" y="416560"/>
                  </a:cubicBezTo>
                  <a:cubicBezTo>
                    <a:pt x="4429286" y="369570"/>
                    <a:pt x="4445181" y="330200"/>
                    <a:pt x="4425452" y="294640"/>
                  </a:cubicBezTo>
                  <a:close/>
                  <a:moveTo>
                    <a:pt x="107282" y="226060"/>
                  </a:moveTo>
                  <a:cubicBezTo>
                    <a:pt x="107921" y="224790"/>
                    <a:pt x="107921" y="224790"/>
                    <a:pt x="107921" y="226060"/>
                  </a:cubicBezTo>
                  <a:lnTo>
                    <a:pt x="107282" y="226060"/>
                  </a:lnTo>
                  <a:close/>
                  <a:moveTo>
                    <a:pt x="4190276" y="250190"/>
                  </a:moveTo>
                  <a:cubicBezTo>
                    <a:pt x="4191553" y="248920"/>
                    <a:pt x="4192193" y="248920"/>
                    <a:pt x="4193471" y="247650"/>
                  </a:cubicBezTo>
                  <a:cubicBezTo>
                    <a:pt x="4192832" y="252730"/>
                    <a:pt x="4192832" y="259080"/>
                    <a:pt x="4194749" y="269240"/>
                  </a:cubicBezTo>
                  <a:cubicBezTo>
                    <a:pt x="4193471" y="262890"/>
                    <a:pt x="4192193" y="256540"/>
                    <a:pt x="4190276" y="250190"/>
                  </a:cubicBezTo>
                  <a:close/>
                  <a:moveTo>
                    <a:pt x="4236927" y="224790"/>
                  </a:moveTo>
                  <a:cubicBezTo>
                    <a:pt x="4256100" y="219710"/>
                    <a:pt x="4275910" y="220980"/>
                    <a:pt x="4295082" y="223520"/>
                  </a:cubicBezTo>
                  <a:cubicBezTo>
                    <a:pt x="4275910" y="226060"/>
                    <a:pt x="4256738" y="226060"/>
                    <a:pt x="4236927" y="224790"/>
                  </a:cubicBezTo>
                  <a:close/>
                  <a:moveTo>
                    <a:pt x="4337261" y="234950"/>
                  </a:moveTo>
                  <a:lnTo>
                    <a:pt x="4337900" y="234950"/>
                  </a:lnTo>
                  <a:cubicBezTo>
                    <a:pt x="4337900" y="236220"/>
                    <a:pt x="4337261" y="236220"/>
                    <a:pt x="4337261" y="234950"/>
                  </a:cubicBezTo>
                  <a:close/>
                </a:path>
              </a:pathLst>
            </a:custGeom>
            <a:solidFill>
              <a:srgbClr val="97BC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887378" y="2124812"/>
            <a:ext cx="2589848" cy="215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情報処理サービス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16405" y="4496483"/>
            <a:ext cx="1654656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通信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061672" y="1094030"/>
            <a:ext cx="5061404" cy="516300"/>
            <a:chOff x="0" y="0"/>
            <a:chExt cx="4419781" cy="450850"/>
          </a:xfrm>
        </p:grpSpPr>
        <p:sp>
          <p:nvSpPr>
            <p:cNvPr id="16" name="Freeform 16"/>
            <p:cNvSpPr/>
            <p:nvPr/>
          </p:nvSpPr>
          <p:spPr>
            <a:xfrm>
              <a:off x="-12700" y="-5080"/>
              <a:ext cx="4445181" cy="462280"/>
            </a:xfrm>
            <a:custGeom>
              <a:avLst/>
              <a:gdLst/>
              <a:ahLst/>
              <a:cxnLst/>
              <a:rect l="l" t="t" r="r" b="b"/>
              <a:pathLst>
                <a:path w="4445181" h="462280">
                  <a:moveTo>
                    <a:pt x="4425452" y="294640"/>
                  </a:moveTo>
                  <a:lnTo>
                    <a:pt x="4422256" y="327660"/>
                  </a:lnTo>
                  <a:cubicBezTo>
                    <a:pt x="4417783" y="294640"/>
                    <a:pt x="4419061" y="311150"/>
                    <a:pt x="4417783" y="285750"/>
                  </a:cubicBezTo>
                  <a:cubicBezTo>
                    <a:pt x="4399889" y="280670"/>
                    <a:pt x="4397972" y="232410"/>
                    <a:pt x="4385190" y="212090"/>
                  </a:cubicBezTo>
                  <a:lnTo>
                    <a:pt x="4385190" y="215900"/>
                  </a:lnTo>
                  <a:cubicBezTo>
                    <a:pt x="4380078" y="236220"/>
                    <a:pt x="4374326" y="240030"/>
                    <a:pt x="4369214" y="236220"/>
                  </a:cubicBezTo>
                  <a:cubicBezTo>
                    <a:pt x="4369214" y="222250"/>
                    <a:pt x="4363462" y="219710"/>
                    <a:pt x="4369214" y="201930"/>
                  </a:cubicBezTo>
                  <a:cubicBezTo>
                    <a:pt x="4363462" y="194310"/>
                    <a:pt x="4358350" y="195580"/>
                    <a:pt x="4352598" y="198120"/>
                  </a:cubicBezTo>
                  <a:cubicBezTo>
                    <a:pt x="4351320" y="195580"/>
                    <a:pt x="4350042" y="198120"/>
                    <a:pt x="4348764" y="200660"/>
                  </a:cubicBezTo>
                  <a:cubicBezTo>
                    <a:pt x="4344290" y="204470"/>
                    <a:pt x="4339817" y="210820"/>
                    <a:pt x="4334704" y="214630"/>
                  </a:cubicBezTo>
                  <a:cubicBezTo>
                    <a:pt x="4329592" y="215900"/>
                    <a:pt x="4324479" y="218440"/>
                    <a:pt x="4319367" y="219710"/>
                  </a:cubicBezTo>
                  <a:cubicBezTo>
                    <a:pt x="4316811" y="218440"/>
                    <a:pt x="4314893" y="215900"/>
                    <a:pt x="4312337" y="210820"/>
                  </a:cubicBezTo>
                  <a:lnTo>
                    <a:pt x="4314893" y="191770"/>
                  </a:lnTo>
                  <a:cubicBezTo>
                    <a:pt x="4301473" y="179070"/>
                    <a:pt x="4311698" y="238760"/>
                    <a:pt x="4297638" y="213360"/>
                  </a:cubicBezTo>
                  <a:cubicBezTo>
                    <a:pt x="4292526" y="196850"/>
                    <a:pt x="4299556" y="189230"/>
                    <a:pt x="4296999" y="187960"/>
                  </a:cubicBezTo>
                  <a:cubicBezTo>
                    <a:pt x="4267602" y="194310"/>
                    <a:pt x="4237566" y="175260"/>
                    <a:pt x="4210086" y="219710"/>
                  </a:cubicBezTo>
                  <a:cubicBezTo>
                    <a:pt x="4203696" y="179070"/>
                    <a:pt x="4178772" y="217170"/>
                    <a:pt x="4168547" y="177800"/>
                  </a:cubicBezTo>
                  <a:cubicBezTo>
                    <a:pt x="4162796" y="189230"/>
                    <a:pt x="4157044" y="190500"/>
                    <a:pt x="4153210" y="200660"/>
                  </a:cubicBezTo>
                  <a:cubicBezTo>
                    <a:pt x="4149375" y="199390"/>
                    <a:pt x="4146180" y="198120"/>
                    <a:pt x="4143623" y="199390"/>
                  </a:cubicBezTo>
                  <a:cubicBezTo>
                    <a:pt x="4144263" y="194310"/>
                    <a:pt x="4144902" y="187960"/>
                    <a:pt x="4146180" y="190500"/>
                  </a:cubicBezTo>
                  <a:cubicBezTo>
                    <a:pt x="4125090" y="118110"/>
                    <a:pt x="4119339" y="255270"/>
                    <a:pt x="4099528" y="166370"/>
                  </a:cubicBezTo>
                  <a:cubicBezTo>
                    <a:pt x="4095693" y="223520"/>
                    <a:pt x="4065657" y="153670"/>
                    <a:pt x="4051598" y="205740"/>
                  </a:cubicBezTo>
                  <a:lnTo>
                    <a:pt x="4047764" y="205740"/>
                  </a:lnTo>
                  <a:cubicBezTo>
                    <a:pt x="4046486" y="196850"/>
                    <a:pt x="4046486" y="187960"/>
                    <a:pt x="4047125" y="179070"/>
                  </a:cubicBezTo>
                  <a:cubicBezTo>
                    <a:pt x="4010059" y="175260"/>
                    <a:pt x="3969159" y="151130"/>
                    <a:pt x="3937205" y="147320"/>
                  </a:cubicBezTo>
                  <a:cubicBezTo>
                    <a:pt x="3909725" y="199390"/>
                    <a:pt x="3872020" y="119380"/>
                    <a:pt x="3847736" y="193040"/>
                  </a:cubicBezTo>
                  <a:cubicBezTo>
                    <a:pt x="3843901" y="189230"/>
                    <a:pt x="3836233" y="182880"/>
                    <a:pt x="3829203" y="177800"/>
                  </a:cubicBezTo>
                  <a:cubicBezTo>
                    <a:pt x="3826647" y="175260"/>
                    <a:pt x="3824091" y="173990"/>
                    <a:pt x="3820895" y="171450"/>
                  </a:cubicBezTo>
                  <a:cubicBezTo>
                    <a:pt x="3804919" y="161290"/>
                    <a:pt x="3787025" y="154940"/>
                    <a:pt x="3770409" y="172720"/>
                  </a:cubicBezTo>
                  <a:lnTo>
                    <a:pt x="3772965" y="163830"/>
                  </a:lnTo>
                  <a:cubicBezTo>
                    <a:pt x="3742929" y="166370"/>
                    <a:pt x="3704585" y="168910"/>
                    <a:pt x="3683496" y="214630"/>
                  </a:cubicBezTo>
                  <a:cubicBezTo>
                    <a:pt x="3675188" y="142240"/>
                    <a:pt x="3662407" y="156210"/>
                    <a:pt x="3649625" y="133350"/>
                  </a:cubicBezTo>
                  <a:cubicBezTo>
                    <a:pt x="3629175" y="165100"/>
                    <a:pt x="3588275" y="153670"/>
                    <a:pt x="3556961" y="181610"/>
                  </a:cubicBezTo>
                  <a:cubicBezTo>
                    <a:pt x="3552487" y="148590"/>
                    <a:pt x="3531398" y="194310"/>
                    <a:pt x="3530120" y="146050"/>
                  </a:cubicBezTo>
                  <a:cubicBezTo>
                    <a:pt x="3442568" y="233680"/>
                    <a:pt x="3335844" y="195580"/>
                    <a:pt x="3244457" y="120650"/>
                  </a:cubicBezTo>
                  <a:lnTo>
                    <a:pt x="3245736" y="116840"/>
                  </a:lnTo>
                  <a:cubicBezTo>
                    <a:pt x="3237428" y="134620"/>
                    <a:pt x="3227842" y="166370"/>
                    <a:pt x="3218895" y="195580"/>
                  </a:cubicBezTo>
                  <a:cubicBezTo>
                    <a:pt x="3204196" y="193040"/>
                    <a:pt x="3189498" y="190500"/>
                    <a:pt x="3174799" y="186690"/>
                  </a:cubicBezTo>
                  <a:cubicBezTo>
                    <a:pt x="3169687" y="185420"/>
                    <a:pt x="3163935" y="184150"/>
                    <a:pt x="3158822" y="184150"/>
                  </a:cubicBezTo>
                  <a:cubicBezTo>
                    <a:pt x="3158822" y="181610"/>
                    <a:pt x="3159462" y="179070"/>
                    <a:pt x="3161379" y="173990"/>
                  </a:cubicBezTo>
                  <a:cubicBezTo>
                    <a:pt x="3145402" y="194310"/>
                    <a:pt x="3129426" y="134620"/>
                    <a:pt x="3110254" y="170180"/>
                  </a:cubicBezTo>
                  <a:lnTo>
                    <a:pt x="3109614" y="157480"/>
                  </a:lnTo>
                  <a:lnTo>
                    <a:pt x="3100028" y="171450"/>
                  </a:lnTo>
                  <a:lnTo>
                    <a:pt x="3097472" y="171450"/>
                  </a:lnTo>
                  <a:cubicBezTo>
                    <a:pt x="3098111" y="158750"/>
                    <a:pt x="3098750" y="143510"/>
                    <a:pt x="3102585" y="140970"/>
                  </a:cubicBezTo>
                  <a:cubicBezTo>
                    <a:pt x="3054655" y="133350"/>
                    <a:pt x="3006086" y="137160"/>
                    <a:pt x="2957517" y="143510"/>
                  </a:cubicBezTo>
                  <a:cubicBezTo>
                    <a:pt x="2892971" y="135890"/>
                    <a:pt x="2828425" y="139700"/>
                    <a:pt x="2760684" y="173990"/>
                  </a:cubicBezTo>
                  <a:cubicBezTo>
                    <a:pt x="2727453" y="176530"/>
                    <a:pt x="2694222" y="176530"/>
                    <a:pt x="2661629" y="172720"/>
                  </a:cubicBezTo>
                  <a:lnTo>
                    <a:pt x="2667381" y="157480"/>
                  </a:lnTo>
                  <a:lnTo>
                    <a:pt x="2651404" y="171450"/>
                  </a:lnTo>
                  <a:cubicBezTo>
                    <a:pt x="2647570" y="171450"/>
                    <a:pt x="2643735" y="170180"/>
                    <a:pt x="2639901" y="170180"/>
                  </a:cubicBezTo>
                  <a:cubicBezTo>
                    <a:pt x="2639901" y="168910"/>
                    <a:pt x="2640540" y="168910"/>
                    <a:pt x="2640540" y="167640"/>
                  </a:cubicBezTo>
                  <a:cubicBezTo>
                    <a:pt x="2604113" y="138430"/>
                    <a:pt x="2565769" y="181610"/>
                    <a:pt x="2529981" y="172720"/>
                  </a:cubicBezTo>
                  <a:cubicBezTo>
                    <a:pt x="2529981" y="165100"/>
                    <a:pt x="2535733" y="149860"/>
                    <a:pt x="2531260" y="140970"/>
                  </a:cubicBezTo>
                  <a:cubicBezTo>
                    <a:pt x="2504419" y="182880"/>
                    <a:pt x="2489720" y="82550"/>
                    <a:pt x="2475022" y="171450"/>
                  </a:cubicBezTo>
                  <a:cubicBezTo>
                    <a:pt x="2473744" y="167640"/>
                    <a:pt x="2473105" y="147320"/>
                    <a:pt x="2476300" y="139700"/>
                  </a:cubicBezTo>
                  <a:cubicBezTo>
                    <a:pt x="2402168" y="165100"/>
                    <a:pt x="2326759" y="160020"/>
                    <a:pt x="2252627" y="140970"/>
                  </a:cubicBezTo>
                  <a:cubicBezTo>
                    <a:pt x="2190637" y="217170"/>
                    <a:pt x="2124175" y="144780"/>
                    <a:pt x="2059629" y="199390"/>
                  </a:cubicBezTo>
                  <a:lnTo>
                    <a:pt x="2056434" y="199390"/>
                  </a:lnTo>
                  <a:lnTo>
                    <a:pt x="2057073" y="186690"/>
                  </a:lnTo>
                  <a:cubicBezTo>
                    <a:pt x="2046848" y="193040"/>
                    <a:pt x="2036622" y="198120"/>
                    <a:pt x="2025758" y="200660"/>
                  </a:cubicBezTo>
                  <a:cubicBezTo>
                    <a:pt x="2002113" y="201930"/>
                    <a:pt x="1978467" y="203200"/>
                    <a:pt x="1955461" y="204470"/>
                  </a:cubicBezTo>
                  <a:cubicBezTo>
                    <a:pt x="1940123" y="201930"/>
                    <a:pt x="1925425" y="199390"/>
                    <a:pt x="1910087" y="195580"/>
                  </a:cubicBezTo>
                  <a:lnTo>
                    <a:pt x="1910087" y="193040"/>
                  </a:lnTo>
                  <a:cubicBezTo>
                    <a:pt x="1908170" y="193040"/>
                    <a:pt x="1905614" y="194310"/>
                    <a:pt x="1903697" y="194310"/>
                  </a:cubicBezTo>
                  <a:cubicBezTo>
                    <a:pt x="1869187" y="185420"/>
                    <a:pt x="1834038" y="176530"/>
                    <a:pt x="1799529" y="180340"/>
                  </a:cubicBezTo>
                  <a:cubicBezTo>
                    <a:pt x="1788026" y="177800"/>
                    <a:pt x="1778440" y="177800"/>
                    <a:pt x="1768854" y="179070"/>
                  </a:cubicBezTo>
                  <a:cubicBezTo>
                    <a:pt x="1715811" y="162560"/>
                    <a:pt x="1662769" y="142240"/>
                    <a:pt x="1609087" y="152400"/>
                  </a:cubicBezTo>
                  <a:cubicBezTo>
                    <a:pt x="1579051" y="140970"/>
                    <a:pt x="1548376" y="142240"/>
                    <a:pt x="1517062" y="148590"/>
                  </a:cubicBezTo>
                  <a:lnTo>
                    <a:pt x="1517701" y="146050"/>
                  </a:lnTo>
                  <a:cubicBezTo>
                    <a:pt x="1517701" y="147320"/>
                    <a:pt x="1517062" y="147320"/>
                    <a:pt x="1517062" y="148590"/>
                  </a:cubicBezTo>
                  <a:cubicBezTo>
                    <a:pt x="1476161" y="157480"/>
                    <a:pt x="1434622" y="176530"/>
                    <a:pt x="1393083" y="185420"/>
                  </a:cubicBezTo>
                  <a:cubicBezTo>
                    <a:pt x="1377106" y="173990"/>
                    <a:pt x="1360491" y="168910"/>
                    <a:pt x="1340679" y="190500"/>
                  </a:cubicBezTo>
                  <a:lnTo>
                    <a:pt x="1344514" y="173990"/>
                  </a:lnTo>
                  <a:cubicBezTo>
                    <a:pt x="1336206" y="181610"/>
                    <a:pt x="1327898" y="186690"/>
                    <a:pt x="1319590" y="187960"/>
                  </a:cubicBezTo>
                  <a:cubicBezTo>
                    <a:pt x="1315756" y="186690"/>
                    <a:pt x="1311921" y="186690"/>
                    <a:pt x="1308087" y="185420"/>
                  </a:cubicBezTo>
                  <a:cubicBezTo>
                    <a:pt x="1306170" y="184150"/>
                    <a:pt x="1304892" y="182880"/>
                    <a:pt x="1302975" y="180340"/>
                  </a:cubicBezTo>
                  <a:cubicBezTo>
                    <a:pt x="1304892" y="177800"/>
                    <a:pt x="1304253" y="172720"/>
                    <a:pt x="1307448" y="168910"/>
                  </a:cubicBezTo>
                  <a:cubicBezTo>
                    <a:pt x="1264631" y="97790"/>
                    <a:pt x="1214783" y="171450"/>
                    <a:pt x="1168771" y="166370"/>
                  </a:cubicBezTo>
                  <a:lnTo>
                    <a:pt x="1174522" y="134620"/>
                  </a:lnTo>
                  <a:cubicBezTo>
                    <a:pt x="1151516" y="171450"/>
                    <a:pt x="1111255" y="133350"/>
                    <a:pt x="1081858" y="149860"/>
                  </a:cubicBezTo>
                  <a:lnTo>
                    <a:pt x="1083775" y="134620"/>
                  </a:lnTo>
                  <a:lnTo>
                    <a:pt x="1068437" y="154940"/>
                  </a:lnTo>
                  <a:lnTo>
                    <a:pt x="1068437" y="124460"/>
                  </a:lnTo>
                  <a:cubicBezTo>
                    <a:pt x="1051822" y="123190"/>
                    <a:pt x="1035206" y="127000"/>
                    <a:pt x="1019229" y="130810"/>
                  </a:cubicBezTo>
                  <a:cubicBezTo>
                    <a:pt x="957879" y="95250"/>
                    <a:pt x="896528" y="100330"/>
                    <a:pt x="835178" y="121920"/>
                  </a:cubicBezTo>
                  <a:cubicBezTo>
                    <a:pt x="801308" y="118110"/>
                    <a:pt x="768715" y="121920"/>
                    <a:pt x="736123" y="128270"/>
                  </a:cubicBezTo>
                  <a:cubicBezTo>
                    <a:pt x="684359" y="138430"/>
                    <a:pt x="632594" y="156210"/>
                    <a:pt x="578913" y="165100"/>
                  </a:cubicBezTo>
                  <a:cubicBezTo>
                    <a:pt x="580191" y="162560"/>
                    <a:pt x="580830" y="153670"/>
                    <a:pt x="582747" y="151130"/>
                  </a:cubicBezTo>
                  <a:cubicBezTo>
                    <a:pt x="578913" y="158750"/>
                    <a:pt x="575078" y="171450"/>
                    <a:pt x="570605" y="173990"/>
                  </a:cubicBezTo>
                  <a:lnTo>
                    <a:pt x="568048" y="173990"/>
                  </a:lnTo>
                  <a:cubicBezTo>
                    <a:pt x="566770" y="167640"/>
                    <a:pt x="569966" y="161290"/>
                    <a:pt x="571244" y="158750"/>
                  </a:cubicBezTo>
                  <a:cubicBezTo>
                    <a:pt x="552072" y="111760"/>
                    <a:pt x="513728" y="184150"/>
                    <a:pt x="501586" y="148590"/>
                  </a:cubicBezTo>
                  <a:cubicBezTo>
                    <a:pt x="496473" y="152400"/>
                    <a:pt x="493917" y="168910"/>
                    <a:pt x="495834" y="182880"/>
                  </a:cubicBezTo>
                  <a:cubicBezTo>
                    <a:pt x="448543" y="186690"/>
                    <a:pt x="401891" y="181610"/>
                    <a:pt x="355879" y="143510"/>
                  </a:cubicBezTo>
                  <a:cubicBezTo>
                    <a:pt x="302836" y="196850"/>
                    <a:pt x="245959" y="68580"/>
                    <a:pt x="185887" y="81280"/>
                  </a:cubicBezTo>
                  <a:lnTo>
                    <a:pt x="187804" y="100330"/>
                  </a:lnTo>
                  <a:cubicBezTo>
                    <a:pt x="167354" y="40640"/>
                    <a:pt x="139235" y="180340"/>
                    <a:pt x="127093" y="91440"/>
                  </a:cubicBezTo>
                  <a:lnTo>
                    <a:pt x="129649" y="87630"/>
                  </a:lnTo>
                  <a:cubicBezTo>
                    <a:pt x="118785" y="43180"/>
                    <a:pt x="102169" y="191770"/>
                    <a:pt x="95779" y="138430"/>
                  </a:cubicBezTo>
                  <a:lnTo>
                    <a:pt x="93861" y="160020"/>
                  </a:lnTo>
                  <a:cubicBezTo>
                    <a:pt x="79802" y="165100"/>
                    <a:pt x="92583" y="134620"/>
                    <a:pt x="82358" y="125730"/>
                  </a:cubicBezTo>
                  <a:cubicBezTo>
                    <a:pt x="78524" y="128270"/>
                    <a:pt x="80441" y="165100"/>
                    <a:pt x="72133" y="152400"/>
                  </a:cubicBezTo>
                  <a:cubicBezTo>
                    <a:pt x="71494" y="63500"/>
                    <a:pt x="38263" y="170180"/>
                    <a:pt x="38263" y="69850"/>
                  </a:cubicBezTo>
                  <a:cubicBezTo>
                    <a:pt x="45931" y="69850"/>
                    <a:pt x="27399" y="30480"/>
                    <a:pt x="44653" y="10160"/>
                  </a:cubicBezTo>
                  <a:cubicBezTo>
                    <a:pt x="39541" y="0"/>
                    <a:pt x="17173" y="3810"/>
                    <a:pt x="18452" y="45720"/>
                  </a:cubicBezTo>
                  <a:cubicBezTo>
                    <a:pt x="15895" y="91440"/>
                    <a:pt x="0" y="129540"/>
                    <a:pt x="19730" y="165100"/>
                  </a:cubicBezTo>
                  <a:lnTo>
                    <a:pt x="22925" y="132080"/>
                  </a:lnTo>
                  <a:cubicBezTo>
                    <a:pt x="27399" y="165100"/>
                    <a:pt x="26120" y="148590"/>
                    <a:pt x="27399" y="173990"/>
                  </a:cubicBezTo>
                  <a:cubicBezTo>
                    <a:pt x="45292" y="179070"/>
                    <a:pt x="47210" y="227330"/>
                    <a:pt x="59991" y="247650"/>
                  </a:cubicBezTo>
                  <a:lnTo>
                    <a:pt x="59991" y="243840"/>
                  </a:lnTo>
                  <a:cubicBezTo>
                    <a:pt x="65103" y="223520"/>
                    <a:pt x="70855" y="219710"/>
                    <a:pt x="75968" y="223520"/>
                  </a:cubicBezTo>
                  <a:cubicBezTo>
                    <a:pt x="75968" y="237490"/>
                    <a:pt x="81719" y="241300"/>
                    <a:pt x="75968" y="257810"/>
                  </a:cubicBezTo>
                  <a:cubicBezTo>
                    <a:pt x="81719" y="265430"/>
                    <a:pt x="86832" y="264160"/>
                    <a:pt x="92583" y="261620"/>
                  </a:cubicBezTo>
                  <a:cubicBezTo>
                    <a:pt x="93861" y="264160"/>
                    <a:pt x="95140" y="261620"/>
                    <a:pt x="96418" y="259080"/>
                  </a:cubicBezTo>
                  <a:cubicBezTo>
                    <a:pt x="100891" y="255270"/>
                    <a:pt x="105365" y="248920"/>
                    <a:pt x="110477" y="245110"/>
                  </a:cubicBezTo>
                  <a:cubicBezTo>
                    <a:pt x="115590" y="243840"/>
                    <a:pt x="120702" y="241300"/>
                    <a:pt x="125815" y="240030"/>
                  </a:cubicBezTo>
                  <a:cubicBezTo>
                    <a:pt x="128371" y="241300"/>
                    <a:pt x="130288" y="243840"/>
                    <a:pt x="132844" y="248920"/>
                  </a:cubicBezTo>
                  <a:lnTo>
                    <a:pt x="130288" y="267970"/>
                  </a:lnTo>
                  <a:cubicBezTo>
                    <a:pt x="143709" y="280670"/>
                    <a:pt x="133483" y="220980"/>
                    <a:pt x="147543" y="246380"/>
                  </a:cubicBezTo>
                  <a:cubicBezTo>
                    <a:pt x="152655" y="262890"/>
                    <a:pt x="145626" y="270510"/>
                    <a:pt x="148182" y="271780"/>
                  </a:cubicBezTo>
                  <a:cubicBezTo>
                    <a:pt x="177579" y="265430"/>
                    <a:pt x="207615" y="284480"/>
                    <a:pt x="235095" y="240030"/>
                  </a:cubicBezTo>
                  <a:cubicBezTo>
                    <a:pt x="241486" y="280670"/>
                    <a:pt x="266409" y="242570"/>
                    <a:pt x="276634" y="281940"/>
                  </a:cubicBezTo>
                  <a:cubicBezTo>
                    <a:pt x="282386" y="270510"/>
                    <a:pt x="288137" y="269240"/>
                    <a:pt x="291972" y="259080"/>
                  </a:cubicBezTo>
                  <a:cubicBezTo>
                    <a:pt x="295806" y="260350"/>
                    <a:pt x="299002" y="261620"/>
                    <a:pt x="301558" y="260350"/>
                  </a:cubicBezTo>
                  <a:cubicBezTo>
                    <a:pt x="300919" y="265430"/>
                    <a:pt x="300280" y="271780"/>
                    <a:pt x="299002" y="269240"/>
                  </a:cubicBezTo>
                  <a:cubicBezTo>
                    <a:pt x="320091" y="341630"/>
                    <a:pt x="325842" y="204470"/>
                    <a:pt x="345653" y="293370"/>
                  </a:cubicBezTo>
                  <a:cubicBezTo>
                    <a:pt x="349488" y="236220"/>
                    <a:pt x="379524" y="306070"/>
                    <a:pt x="393583" y="254000"/>
                  </a:cubicBezTo>
                  <a:lnTo>
                    <a:pt x="397418" y="254000"/>
                  </a:lnTo>
                  <a:cubicBezTo>
                    <a:pt x="398696" y="262890"/>
                    <a:pt x="398696" y="271780"/>
                    <a:pt x="398057" y="280670"/>
                  </a:cubicBezTo>
                  <a:cubicBezTo>
                    <a:pt x="435123" y="284480"/>
                    <a:pt x="476023" y="308610"/>
                    <a:pt x="507976" y="312420"/>
                  </a:cubicBezTo>
                  <a:cubicBezTo>
                    <a:pt x="535456" y="260350"/>
                    <a:pt x="573161" y="340360"/>
                    <a:pt x="597446" y="266700"/>
                  </a:cubicBezTo>
                  <a:cubicBezTo>
                    <a:pt x="616617" y="283210"/>
                    <a:pt x="647293" y="316230"/>
                    <a:pt x="674133" y="288290"/>
                  </a:cubicBezTo>
                  <a:lnTo>
                    <a:pt x="671577" y="297180"/>
                  </a:lnTo>
                  <a:cubicBezTo>
                    <a:pt x="692666" y="295910"/>
                    <a:pt x="716951" y="293370"/>
                    <a:pt x="737401" y="278130"/>
                  </a:cubicBezTo>
                  <a:cubicBezTo>
                    <a:pt x="746348" y="270510"/>
                    <a:pt x="754656" y="261620"/>
                    <a:pt x="761686" y="246380"/>
                  </a:cubicBezTo>
                  <a:cubicBezTo>
                    <a:pt x="769354" y="318770"/>
                    <a:pt x="782775" y="304800"/>
                    <a:pt x="795556" y="327660"/>
                  </a:cubicBezTo>
                  <a:cubicBezTo>
                    <a:pt x="816006" y="295910"/>
                    <a:pt x="856906" y="307340"/>
                    <a:pt x="888221" y="279400"/>
                  </a:cubicBezTo>
                  <a:cubicBezTo>
                    <a:pt x="892694" y="312420"/>
                    <a:pt x="913783" y="266700"/>
                    <a:pt x="915061" y="314960"/>
                  </a:cubicBezTo>
                  <a:cubicBezTo>
                    <a:pt x="1002613" y="227330"/>
                    <a:pt x="1109338" y="265430"/>
                    <a:pt x="1200724" y="340360"/>
                  </a:cubicBezTo>
                  <a:lnTo>
                    <a:pt x="1199446" y="344170"/>
                  </a:lnTo>
                  <a:cubicBezTo>
                    <a:pt x="1207754" y="326390"/>
                    <a:pt x="1217340" y="294640"/>
                    <a:pt x="1226287" y="265430"/>
                  </a:cubicBezTo>
                  <a:cubicBezTo>
                    <a:pt x="1240985" y="267970"/>
                    <a:pt x="1255684" y="270510"/>
                    <a:pt x="1270382" y="274320"/>
                  </a:cubicBezTo>
                  <a:cubicBezTo>
                    <a:pt x="1275495" y="275590"/>
                    <a:pt x="1281246" y="276860"/>
                    <a:pt x="1286359" y="276860"/>
                  </a:cubicBezTo>
                  <a:cubicBezTo>
                    <a:pt x="1286359" y="279400"/>
                    <a:pt x="1285720" y="281940"/>
                    <a:pt x="1283803" y="287020"/>
                  </a:cubicBezTo>
                  <a:cubicBezTo>
                    <a:pt x="1299779" y="266700"/>
                    <a:pt x="1315756" y="327660"/>
                    <a:pt x="1334928" y="290830"/>
                  </a:cubicBezTo>
                  <a:lnTo>
                    <a:pt x="1335567" y="303530"/>
                  </a:lnTo>
                  <a:lnTo>
                    <a:pt x="1345153" y="289560"/>
                  </a:lnTo>
                  <a:lnTo>
                    <a:pt x="1347709" y="289560"/>
                  </a:lnTo>
                  <a:cubicBezTo>
                    <a:pt x="1347070" y="302260"/>
                    <a:pt x="1346431" y="317500"/>
                    <a:pt x="1342597" y="320040"/>
                  </a:cubicBezTo>
                  <a:cubicBezTo>
                    <a:pt x="1390527" y="327660"/>
                    <a:pt x="1438457" y="323850"/>
                    <a:pt x="1487665" y="317500"/>
                  </a:cubicBezTo>
                  <a:cubicBezTo>
                    <a:pt x="1552210" y="325120"/>
                    <a:pt x="1616756" y="321310"/>
                    <a:pt x="1684497" y="287020"/>
                  </a:cubicBezTo>
                  <a:cubicBezTo>
                    <a:pt x="1717728" y="284480"/>
                    <a:pt x="1750960" y="284480"/>
                    <a:pt x="1783552" y="288290"/>
                  </a:cubicBezTo>
                  <a:lnTo>
                    <a:pt x="1777801" y="303530"/>
                  </a:lnTo>
                  <a:lnTo>
                    <a:pt x="1793777" y="289560"/>
                  </a:lnTo>
                  <a:cubicBezTo>
                    <a:pt x="1797612" y="289560"/>
                    <a:pt x="1801446" y="290830"/>
                    <a:pt x="1805281" y="290830"/>
                  </a:cubicBezTo>
                  <a:cubicBezTo>
                    <a:pt x="1805281" y="292100"/>
                    <a:pt x="1804641" y="292100"/>
                    <a:pt x="1804641" y="293370"/>
                  </a:cubicBezTo>
                  <a:cubicBezTo>
                    <a:pt x="1841068" y="322580"/>
                    <a:pt x="1879412" y="279400"/>
                    <a:pt x="1915200" y="288290"/>
                  </a:cubicBezTo>
                  <a:cubicBezTo>
                    <a:pt x="1915200" y="295910"/>
                    <a:pt x="1909448" y="311150"/>
                    <a:pt x="1913922" y="320040"/>
                  </a:cubicBezTo>
                  <a:cubicBezTo>
                    <a:pt x="1940763" y="278130"/>
                    <a:pt x="1955461" y="378460"/>
                    <a:pt x="1970160" y="289560"/>
                  </a:cubicBezTo>
                  <a:cubicBezTo>
                    <a:pt x="1971438" y="293370"/>
                    <a:pt x="1972077" y="313690"/>
                    <a:pt x="1968882" y="321310"/>
                  </a:cubicBezTo>
                  <a:cubicBezTo>
                    <a:pt x="2043013" y="295910"/>
                    <a:pt x="2118423" y="300990"/>
                    <a:pt x="2192555" y="320040"/>
                  </a:cubicBezTo>
                  <a:cubicBezTo>
                    <a:pt x="2254544" y="243840"/>
                    <a:pt x="2321007" y="316230"/>
                    <a:pt x="2385553" y="261620"/>
                  </a:cubicBezTo>
                  <a:lnTo>
                    <a:pt x="2388748" y="261620"/>
                  </a:lnTo>
                  <a:lnTo>
                    <a:pt x="2388109" y="274320"/>
                  </a:lnTo>
                  <a:cubicBezTo>
                    <a:pt x="2398334" y="267970"/>
                    <a:pt x="2408559" y="262890"/>
                    <a:pt x="2419423" y="260350"/>
                  </a:cubicBezTo>
                  <a:lnTo>
                    <a:pt x="2490359" y="256540"/>
                  </a:lnTo>
                  <a:cubicBezTo>
                    <a:pt x="2505058" y="259080"/>
                    <a:pt x="2520396" y="261620"/>
                    <a:pt x="2535094" y="265430"/>
                  </a:cubicBezTo>
                  <a:lnTo>
                    <a:pt x="2535094" y="267970"/>
                  </a:lnTo>
                  <a:cubicBezTo>
                    <a:pt x="2537650" y="267970"/>
                    <a:pt x="2539567" y="266700"/>
                    <a:pt x="2542124" y="266700"/>
                  </a:cubicBezTo>
                  <a:cubicBezTo>
                    <a:pt x="2576633" y="275590"/>
                    <a:pt x="2611782" y="284480"/>
                    <a:pt x="2646292" y="280670"/>
                  </a:cubicBezTo>
                  <a:cubicBezTo>
                    <a:pt x="2657156" y="283210"/>
                    <a:pt x="2667381" y="283210"/>
                    <a:pt x="2676967" y="281940"/>
                  </a:cubicBezTo>
                  <a:cubicBezTo>
                    <a:pt x="2730009" y="298450"/>
                    <a:pt x="2783052" y="318770"/>
                    <a:pt x="2836733" y="308610"/>
                  </a:cubicBezTo>
                  <a:cubicBezTo>
                    <a:pt x="2866769" y="320040"/>
                    <a:pt x="2897445" y="318770"/>
                    <a:pt x="2928759" y="312420"/>
                  </a:cubicBezTo>
                  <a:lnTo>
                    <a:pt x="2928120" y="314960"/>
                  </a:lnTo>
                  <a:cubicBezTo>
                    <a:pt x="2928120" y="313690"/>
                    <a:pt x="2928759" y="313690"/>
                    <a:pt x="2928759" y="312420"/>
                  </a:cubicBezTo>
                  <a:cubicBezTo>
                    <a:pt x="2969659" y="303530"/>
                    <a:pt x="3011198" y="284480"/>
                    <a:pt x="3052738" y="275590"/>
                  </a:cubicBezTo>
                  <a:cubicBezTo>
                    <a:pt x="3068714" y="287020"/>
                    <a:pt x="3085330" y="292100"/>
                    <a:pt x="3105141" y="270510"/>
                  </a:cubicBezTo>
                  <a:lnTo>
                    <a:pt x="3101307" y="287020"/>
                  </a:lnTo>
                  <a:cubicBezTo>
                    <a:pt x="3108976" y="279400"/>
                    <a:pt x="3117922" y="274320"/>
                    <a:pt x="3125591" y="273050"/>
                  </a:cubicBezTo>
                  <a:cubicBezTo>
                    <a:pt x="3129426" y="274320"/>
                    <a:pt x="3133260" y="274320"/>
                    <a:pt x="3137094" y="275590"/>
                  </a:cubicBezTo>
                  <a:cubicBezTo>
                    <a:pt x="3139011" y="276860"/>
                    <a:pt x="3140290" y="278130"/>
                    <a:pt x="3142207" y="280670"/>
                  </a:cubicBezTo>
                  <a:cubicBezTo>
                    <a:pt x="3140290" y="283210"/>
                    <a:pt x="3140929" y="288290"/>
                    <a:pt x="3137733" y="292100"/>
                  </a:cubicBezTo>
                  <a:cubicBezTo>
                    <a:pt x="3180551" y="363220"/>
                    <a:pt x="3230398" y="289560"/>
                    <a:pt x="3276411" y="294640"/>
                  </a:cubicBezTo>
                  <a:lnTo>
                    <a:pt x="3270659" y="326390"/>
                  </a:lnTo>
                  <a:cubicBezTo>
                    <a:pt x="3293666" y="289560"/>
                    <a:pt x="3333927" y="327660"/>
                    <a:pt x="3363324" y="311150"/>
                  </a:cubicBezTo>
                  <a:lnTo>
                    <a:pt x="3361406" y="326390"/>
                  </a:lnTo>
                  <a:lnTo>
                    <a:pt x="3376744" y="306070"/>
                  </a:lnTo>
                  <a:lnTo>
                    <a:pt x="3376744" y="336550"/>
                  </a:lnTo>
                  <a:cubicBezTo>
                    <a:pt x="3393360" y="337820"/>
                    <a:pt x="3409976" y="334010"/>
                    <a:pt x="3425952" y="330200"/>
                  </a:cubicBezTo>
                  <a:cubicBezTo>
                    <a:pt x="3487303" y="365760"/>
                    <a:pt x="3548653" y="360680"/>
                    <a:pt x="3610003" y="339090"/>
                  </a:cubicBezTo>
                  <a:cubicBezTo>
                    <a:pt x="3684135" y="346710"/>
                    <a:pt x="3754432" y="321310"/>
                    <a:pt x="3827286" y="303530"/>
                  </a:cubicBezTo>
                  <a:cubicBezTo>
                    <a:pt x="3838789" y="300990"/>
                    <a:pt x="3855405" y="297180"/>
                    <a:pt x="3866269" y="295910"/>
                  </a:cubicBezTo>
                  <a:cubicBezTo>
                    <a:pt x="3864991" y="298450"/>
                    <a:pt x="3864352" y="307340"/>
                    <a:pt x="3862434" y="309880"/>
                  </a:cubicBezTo>
                  <a:cubicBezTo>
                    <a:pt x="3866269" y="302260"/>
                    <a:pt x="3870103" y="289560"/>
                    <a:pt x="3874577" y="287020"/>
                  </a:cubicBezTo>
                  <a:lnTo>
                    <a:pt x="3877772" y="287020"/>
                  </a:lnTo>
                  <a:cubicBezTo>
                    <a:pt x="3879050" y="293370"/>
                    <a:pt x="3875855" y="299720"/>
                    <a:pt x="3874577" y="302260"/>
                  </a:cubicBezTo>
                  <a:cubicBezTo>
                    <a:pt x="3893749" y="349250"/>
                    <a:pt x="3932093" y="276860"/>
                    <a:pt x="3944235" y="312420"/>
                  </a:cubicBezTo>
                  <a:cubicBezTo>
                    <a:pt x="3949347" y="308610"/>
                    <a:pt x="3951904" y="292100"/>
                    <a:pt x="3949986" y="278130"/>
                  </a:cubicBezTo>
                  <a:cubicBezTo>
                    <a:pt x="3997277" y="274320"/>
                    <a:pt x="4043929" y="279400"/>
                    <a:pt x="4089942" y="317500"/>
                  </a:cubicBezTo>
                  <a:cubicBezTo>
                    <a:pt x="4144263" y="264160"/>
                    <a:pt x="4201139" y="392430"/>
                    <a:pt x="4260572" y="379730"/>
                  </a:cubicBezTo>
                  <a:lnTo>
                    <a:pt x="4258656" y="360680"/>
                  </a:lnTo>
                  <a:cubicBezTo>
                    <a:pt x="4279105" y="420370"/>
                    <a:pt x="4307224" y="280670"/>
                    <a:pt x="4319367" y="369570"/>
                  </a:cubicBezTo>
                  <a:lnTo>
                    <a:pt x="4316811" y="373380"/>
                  </a:lnTo>
                  <a:cubicBezTo>
                    <a:pt x="4327675" y="417830"/>
                    <a:pt x="4344290" y="270510"/>
                    <a:pt x="4350681" y="323850"/>
                  </a:cubicBezTo>
                  <a:lnTo>
                    <a:pt x="4352598" y="302260"/>
                  </a:lnTo>
                  <a:cubicBezTo>
                    <a:pt x="4366657" y="297180"/>
                    <a:pt x="4353876" y="327660"/>
                    <a:pt x="4364101" y="336550"/>
                  </a:cubicBezTo>
                  <a:cubicBezTo>
                    <a:pt x="4367936" y="334010"/>
                    <a:pt x="4366018" y="297180"/>
                    <a:pt x="4374326" y="309880"/>
                  </a:cubicBezTo>
                  <a:cubicBezTo>
                    <a:pt x="4374966" y="398780"/>
                    <a:pt x="4408197" y="292100"/>
                    <a:pt x="4407558" y="392430"/>
                  </a:cubicBezTo>
                  <a:cubicBezTo>
                    <a:pt x="4399889" y="392430"/>
                    <a:pt x="4418422" y="431800"/>
                    <a:pt x="4401806" y="452120"/>
                  </a:cubicBezTo>
                  <a:cubicBezTo>
                    <a:pt x="4406280" y="462280"/>
                    <a:pt x="4429286" y="458470"/>
                    <a:pt x="4428008" y="416560"/>
                  </a:cubicBezTo>
                  <a:cubicBezTo>
                    <a:pt x="4429286" y="369570"/>
                    <a:pt x="4445181" y="330200"/>
                    <a:pt x="4425452" y="294640"/>
                  </a:cubicBezTo>
                  <a:close/>
                  <a:moveTo>
                    <a:pt x="107282" y="226060"/>
                  </a:moveTo>
                  <a:cubicBezTo>
                    <a:pt x="107921" y="224790"/>
                    <a:pt x="107921" y="224790"/>
                    <a:pt x="107921" y="226060"/>
                  </a:cubicBezTo>
                  <a:lnTo>
                    <a:pt x="107282" y="226060"/>
                  </a:lnTo>
                  <a:close/>
                  <a:moveTo>
                    <a:pt x="4190276" y="250190"/>
                  </a:moveTo>
                  <a:cubicBezTo>
                    <a:pt x="4191553" y="248920"/>
                    <a:pt x="4192193" y="248920"/>
                    <a:pt x="4193471" y="247650"/>
                  </a:cubicBezTo>
                  <a:cubicBezTo>
                    <a:pt x="4192832" y="252730"/>
                    <a:pt x="4192832" y="259080"/>
                    <a:pt x="4194749" y="269240"/>
                  </a:cubicBezTo>
                  <a:cubicBezTo>
                    <a:pt x="4193471" y="262890"/>
                    <a:pt x="4192193" y="256540"/>
                    <a:pt x="4190276" y="250190"/>
                  </a:cubicBezTo>
                  <a:close/>
                  <a:moveTo>
                    <a:pt x="4236927" y="224790"/>
                  </a:moveTo>
                  <a:cubicBezTo>
                    <a:pt x="4256100" y="219710"/>
                    <a:pt x="4275910" y="220980"/>
                    <a:pt x="4295082" y="223520"/>
                  </a:cubicBezTo>
                  <a:cubicBezTo>
                    <a:pt x="4275910" y="226060"/>
                    <a:pt x="4256738" y="226060"/>
                    <a:pt x="4236927" y="224790"/>
                  </a:cubicBezTo>
                  <a:close/>
                  <a:moveTo>
                    <a:pt x="4337261" y="234950"/>
                  </a:moveTo>
                  <a:lnTo>
                    <a:pt x="4337900" y="234950"/>
                  </a:lnTo>
                  <a:cubicBezTo>
                    <a:pt x="4337900" y="236220"/>
                    <a:pt x="4337261" y="236220"/>
                    <a:pt x="4337261" y="234950"/>
                  </a:cubicBezTo>
                  <a:close/>
                </a:path>
              </a:pathLst>
            </a:custGeom>
            <a:solidFill>
              <a:srgbClr val="97BCC7"/>
            </a:solidFill>
          </p:spPr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24580" y="2611827"/>
            <a:ext cx="13063420" cy="33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・博報堂ＤＹメディアパートナーズが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Gunosyと</a:t>
            </a:r>
            <a:r>
              <a:rPr lang="en-US" sz="5600">
                <a:solidFill>
                  <a:srgbClr val="F4DB73"/>
                </a:solidFill>
                <a:latin typeface="Montserrat Classic Bold"/>
              </a:rPr>
              <a:t>SaaS</a:t>
            </a:r>
            <a:r>
              <a:rPr lang="en-US" sz="5600">
                <a:solidFill>
                  <a:srgbClr val="FEF3E0"/>
                </a:solidFill>
                <a:ea typeface="Montserrat Classic Bold"/>
              </a:rPr>
              <a:t>プラットフォーム「Guhack」の提供を開始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latin typeface="Montserrat Classic Bold"/>
              </a:rPr>
              <a:t> （日経新聞 6/30）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5624" y="6324877"/>
            <a:ext cx="13063420" cy="336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・ベンチャーキャピタルの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ワンキャピタルが</a:t>
            </a:r>
            <a:r>
              <a:rPr lang="en-US" sz="5600">
                <a:solidFill>
                  <a:srgbClr val="F4DB73"/>
                </a:solidFill>
                <a:latin typeface="Montserrat Classic Bold"/>
              </a:rPr>
              <a:t>SaaS</a:t>
            </a:r>
            <a:r>
              <a:rPr lang="en-US" sz="5600">
                <a:solidFill>
                  <a:srgbClr val="FEF3E0"/>
                </a:solidFill>
                <a:ea typeface="Montserrat Classic Bold"/>
              </a:rPr>
              <a:t>分野のスタートアップ企業に投資支援。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（日経新聞 7/7）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4987" y="418376"/>
            <a:ext cx="13063420" cy="168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日立製作所がマレーシアの</a:t>
            </a:r>
            <a:r>
              <a:rPr lang="en-US" sz="5600" dirty="0" err="1">
                <a:solidFill>
                  <a:srgbClr val="F4DB73"/>
                </a:solidFill>
                <a:latin typeface="Montserrat Classic Bold"/>
              </a:rPr>
              <a:t>SaaS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企業を買収</a:t>
            </a: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 （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日経新聞</a:t>
            </a: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 4/11）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4922" y="-1726781"/>
            <a:ext cx="13740617" cy="13740562"/>
            <a:chOff x="0" y="0"/>
            <a:chExt cx="18320822" cy="18320749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18320822" cy="18320749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2D9EB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8202" y="9124958"/>
              <a:ext cx="15565324" cy="323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FEF3E0"/>
                  </a:solidFill>
                  <a:latin typeface="Montserrat Classic Bold"/>
                </a:rPr>
                <a:t>SaaSがなぜ今注目されているのか？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90829" y="6842020"/>
              <a:ext cx="7870036" cy="1623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F4DB73"/>
                  </a:solidFill>
                  <a:latin typeface="Montserrat Classic Bold"/>
                </a:rPr>
                <a:t>SaaS</a:t>
              </a:r>
              <a:r>
                <a:rPr lang="en-US" sz="8000">
                  <a:solidFill>
                    <a:srgbClr val="FEF3E0"/>
                  </a:solidFill>
                  <a:ea typeface="Montserrat Classic Bold"/>
                </a:rPr>
                <a:t>とは？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0402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latin typeface="Montserrat Classic Bold"/>
              </a:rPr>
              <a:t>SaaSとは？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18373" y="2751164"/>
            <a:ext cx="13063420" cy="442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>
                <a:solidFill>
                  <a:srgbClr val="FEF3E0"/>
                </a:solidFill>
                <a:ea typeface="Montserrat Classic Bold"/>
              </a:rPr>
              <a:t>＝</a:t>
            </a:r>
            <a:r>
              <a:rPr lang="en-US" sz="4800" dirty="0" err="1">
                <a:solidFill>
                  <a:srgbClr val="F4DB73"/>
                </a:solidFill>
                <a:latin typeface="Montserrat Classic Bold"/>
              </a:rPr>
              <a:t>SaaS</a:t>
            </a:r>
            <a:r>
              <a:rPr lang="en-US" sz="4800" dirty="0" err="1">
                <a:solidFill>
                  <a:srgbClr val="FEF3E0"/>
                </a:solidFill>
                <a:ea typeface="Montserrat Classic Bold"/>
              </a:rPr>
              <a:t>（</a:t>
            </a:r>
            <a:r>
              <a:rPr lang="en-US" sz="4800" dirty="0" err="1">
                <a:solidFill>
                  <a:srgbClr val="F4DB73"/>
                </a:solidFill>
                <a:latin typeface="Montserrat Classic Bold"/>
              </a:rPr>
              <a:t>S</a:t>
            </a:r>
            <a:r>
              <a:rPr lang="en-US" sz="4800" dirty="0" err="1">
                <a:solidFill>
                  <a:srgbClr val="FEF3E0"/>
                </a:solidFill>
                <a:latin typeface="Montserrat Classic Bold"/>
              </a:rPr>
              <a:t>oftware</a:t>
            </a:r>
            <a:r>
              <a:rPr lang="en-US" sz="4800" dirty="0">
                <a:solidFill>
                  <a:srgbClr val="FEF3E0"/>
                </a:solidFill>
                <a:latin typeface="Montserrat Classic Bold"/>
              </a:rPr>
              <a:t> </a:t>
            </a:r>
            <a:r>
              <a:rPr lang="en-US" sz="4800" dirty="0">
                <a:solidFill>
                  <a:srgbClr val="F4DB73"/>
                </a:solidFill>
                <a:latin typeface="Montserrat Classic Bold"/>
              </a:rPr>
              <a:t>a</a:t>
            </a:r>
            <a:r>
              <a:rPr lang="en-US" sz="4800" dirty="0">
                <a:solidFill>
                  <a:srgbClr val="FEF3E0"/>
                </a:solidFill>
                <a:latin typeface="Montserrat Classic Bold"/>
              </a:rPr>
              <a:t>s </a:t>
            </a:r>
            <a:r>
              <a:rPr lang="en-US" sz="4800" dirty="0">
                <a:solidFill>
                  <a:srgbClr val="FFCC00"/>
                </a:solidFill>
                <a:latin typeface="Montserrat Classic Bold"/>
              </a:rPr>
              <a:t>a</a:t>
            </a:r>
            <a:r>
              <a:rPr lang="en-US" sz="4800" dirty="0">
                <a:solidFill>
                  <a:srgbClr val="FEF3E0"/>
                </a:solidFill>
                <a:latin typeface="Montserrat Classic Bold"/>
              </a:rPr>
              <a:t> </a:t>
            </a:r>
            <a:r>
              <a:rPr lang="en-US" sz="4800" dirty="0">
                <a:solidFill>
                  <a:srgbClr val="F4DB73"/>
                </a:solidFill>
                <a:latin typeface="Montserrat Classic Bold"/>
              </a:rPr>
              <a:t>S</a:t>
            </a:r>
            <a:r>
              <a:rPr lang="en-US" sz="4800" dirty="0">
                <a:solidFill>
                  <a:srgbClr val="FEF3E0"/>
                </a:solidFill>
                <a:latin typeface="Montserrat Classic Bold"/>
              </a:rPr>
              <a:t>ervice）</a:t>
            </a:r>
          </a:p>
          <a:p>
            <a:pPr>
              <a:lnSpc>
                <a:spcPts val="5760"/>
              </a:lnSpc>
            </a:pPr>
            <a:endParaRPr lang="en-US" sz="4800" dirty="0">
              <a:solidFill>
                <a:srgbClr val="FEF3E0"/>
              </a:solidFill>
              <a:latin typeface="Montserrat Classic Bold"/>
            </a:endParaRPr>
          </a:p>
          <a:p>
            <a:pPr>
              <a:lnSpc>
                <a:spcPts val="5760"/>
              </a:lnSpc>
            </a:pPr>
            <a:r>
              <a:rPr lang="en-US" sz="4800" dirty="0">
                <a:solidFill>
                  <a:srgbClr val="FEF3E0"/>
                </a:solidFill>
                <a:ea typeface="Arimo Bold"/>
              </a:rPr>
              <a:t>・</a:t>
            </a:r>
            <a:r>
              <a:rPr lang="en-US" sz="4800" dirty="0" err="1">
                <a:solidFill>
                  <a:srgbClr val="FEF3E0"/>
                </a:solidFill>
                <a:ea typeface="Arimo Bold"/>
              </a:rPr>
              <a:t>クラウド上（インターネット経由）で使えるソフトウェアやサービス</a:t>
            </a:r>
            <a:r>
              <a:rPr lang="en-US" sz="4800" dirty="0">
                <a:solidFill>
                  <a:srgbClr val="FEF3E0"/>
                </a:solidFill>
                <a:ea typeface="Arimo Bold"/>
              </a:rPr>
              <a:t>。</a:t>
            </a:r>
          </a:p>
          <a:p>
            <a:pPr>
              <a:lnSpc>
                <a:spcPts val="5759"/>
              </a:lnSpc>
            </a:pPr>
            <a:endParaRPr lang="en-US" sz="4800" dirty="0">
              <a:solidFill>
                <a:srgbClr val="FEF3E0"/>
              </a:solidFill>
              <a:ea typeface="Arimo Bold"/>
            </a:endParaRPr>
          </a:p>
          <a:p>
            <a:pPr>
              <a:lnSpc>
                <a:spcPts val="5759"/>
              </a:lnSpc>
            </a:pPr>
            <a:r>
              <a:rPr lang="en-US" sz="4800" dirty="0">
                <a:solidFill>
                  <a:srgbClr val="FEF3E0"/>
                </a:solidFill>
                <a:ea typeface="Arimo Bold"/>
              </a:rPr>
              <a:t>・</a:t>
            </a:r>
            <a:r>
              <a:rPr lang="en-US" sz="4800" dirty="0" err="1">
                <a:solidFill>
                  <a:srgbClr val="FEF3E0"/>
                </a:solidFill>
                <a:ea typeface="Arimo Bold"/>
              </a:rPr>
              <a:t>サブスク型が多く、初期費用が少ない</a:t>
            </a:r>
            <a:endParaRPr lang="en-US" sz="4800" dirty="0">
              <a:solidFill>
                <a:srgbClr val="FEF3E0"/>
              </a:solidFill>
              <a:ea typeface="Arimo 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0402" y="229970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ea typeface="Montserrat Classic Bold"/>
              </a:rPr>
              <a:t>コロナ禍で</a:t>
            </a:r>
            <a:endParaRPr lang="en-US" sz="9600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 err="1">
                <a:solidFill>
                  <a:srgbClr val="FEF3E0"/>
                </a:solidFill>
                <a:latin typeface="Montserrat Classic Bold"/>
              </a:rPr>
              <a:t>SaaSが注目される理由</a:t>
            </a:r>
            <a:endParaRPr lang="en-US" sz="9600" dirty="0">
              <a:solidFill>
                <a:srgbClr val="FEF3E0"/>
              </a:solidFill>
              <a:latin typeface="Montserrat Classic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75840" y="3788956"/>
            <a:ext cx="6776272" cy="19096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5903565"/>
            <a:ext cx="10439400" cy="38761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563600" y="5356564"/>
            <a:ext cx="6463616" cy="4701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3"/>
              </a:lnSpc>
            </a:pPr>
            <a:r>
              <a:rPr lang="ja-JP" altLang="en-US" sz="3827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クラウド</a:t>
            </a:r>
            <a:endParaRPr lang="en-US" sz="382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4593"/>
              </a:lnSpc>
            </a:pP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初期投資額</a:t>
            </a:r>
            <a:r>
              <a:rPr lang="ja-JP" altLang="en-US" sz="3827" dirty="0">
                <a:solidFill>
                  <a:srgbClr val="FEF3E0"/>
                </a:solidFill>
                <a:ea typeface="Montserrat Classic Bold"/>
              </a:rPr>
              <a:t> ◯</a:t>
            </a:r>
            <a:endParaRPr lang="en-US" sz="382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4593"/>
              </a:lnSpc>
            </a:pP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セキュリティ</a:t>
            </a:r>
            <a:r>
              <a:rPr lang="en-US" sz="3827" dirty="0">
                <a:solidFill>
                  <a:srgbClr val="FEF3E0"/>
                </a:solidFill>
                <a:ea typeface="Montserrat Classic Bold"/>
              </a:rPr>
              <a:t>△</a:t>
            </a:r>
          </a:p>
          <a:p>
            <a:pPr>
              <a:lnSpc>
                <a:spcPts val="4593"/>
              </a:lnSpc>
            </a:pPr>
            <a:endParaRPr lang="en-US" sz="382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4593"/>
              </a:lnSpc>
            </a:pPr>
            <a:r>
              <a:rPr lang="ja-JP" altLang="en-US" sz="3827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オンプレミス</a:t>
            </a:r>
            <a:endParaRPr lang="en-US" sz="382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4593"/>
              </a:lnSpc>
            </a:pP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初期投資額</a:t>
            </a:r>
            <a:r>
              <a:rPr lang="en-US" sz="3827" dirty="0">
                <a:solidFill>
                  <a:srgbClr val="FEF3E0"/>
                </a:solidFill>
                <a:ea typeface="Montserrat Classic Bold"/>
              </a:rPr>
              <a:t>△</a:t>
            </a:r>
          </a:p>
          <a:p>
            <a:pPr>
              <a:lnSpc>
                <a:spcPts val="4593"/>
              </a:lnSpc>
            </a:pPr>
            <a:r>
              <a:rPr lang="en-US" sz="3827" dirty="0" err="1">
                <a:solidFill>
                  <a:srgbClr val="FEF3E0"/>
                </a:solidFill>
                <a:ea typeface="Montserrat Classic Bold"/>
              </a:rPr>
              <a:t>セキュリティ</a:t>
            </a:r>
            <a:r>
              <a:rPr lang="ja-JP" altLang="en-US" sz="3827" dirty="0">
                <a:solidFill>
                  <a:srgbClr val="FEF3E0"/>
                </a:solidFill>
                <a:ea typeface="Montserrat Classic Bold"/>
              </a:rPr>
              <a:t>◯</a:t>
            </a:r>
            <a:endParaRPr lang="en-US" sz="3827" dirty="0">
              <a:solidFill>
                <a:srgbClr val="FEF3E0"/>
              </a:solidFill>
              <a:ea typeface="Montserrat Classic Bold"/>
            </a:endParaRPr>
          </a:p>
          <a:p>
            <a:pPr>
              <a:lnSpc>
                <a:spcPts val="4593"/>
              </a:lnSpc>
            </a:pPr>
            <a:endParaRPr lang="en-US" sz="3827" dirty="0">
              <a:solidFill>
                <a:srgbClr val="FEF3E0"/>
              </a:solidFill>
              <a:ea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20402" y="4006204"/>
            <a:ext cx="6776272" cy="1592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4447" dirty="0" err="1">
                <a:solidFill>
                  <a:srgbClr val="100F0D"/>
                </a:solidFill>
                <a:ea typeface="M Plus Rounded Black"/>
              </a:rPr>
              <a:t>ソフトウェア導入の</a:t>
            </a:r>
            <a:endParaRPr lang="en-US" sz="4447" dirty="0">
              <a:solidFill>
                <a:srgbClr val="100F0D"/>
              </a:solidFill>
              <a:ea typeface="M Plus Rounded Black"/>
            </a:endParaRPr>
          </a:p>
          <a:p>
            <a:pPr algn="ctr">
              <a:lnSpc>
                <a:spcPts val="6226"/>
              </a:lnSpc>
            </a:pPr>
            <a:r>
              <a:rPr lang="en-US" sz="4447" dirty="0" err="1">
                <a:solidFill>
                  <a:srgbClr val="100F0D"/>
                </a:solidFill>
                <a:ea typeface="M Plus Rounded Black"/>
              </a:rPr>
              <a:t>パターン</a:t>
            </a:r>
            <a:endParaRPr lang="en-US" sz="4447" dirty="0">
              <a:solidFill>
                <a:srgbClr val="100F0D"/>
              </a:solidFill>
              <a:ea typeface="M Plus Rounded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9019" y="3945470"/>
            <a:ext cx="6721623" cy="4897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2185" y="6087252"/>
            <a:ext cx="8186439" cy="25275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36420" y="9096375"/>
            <a:ext cx="9029559" cy="103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8"/>
              </a:lnSpc>
            </a:pPr>
            <a:r>
              <a:rPr lang="en-US" sz="5720" dirty="0">
                <a:solidFill>
                  <a:srgbClr val="FFFFFF"/>
                </a:solidFill>
                <a:latin typeface="M Plus Rounded Black"/>
              </a:rPr>
              <a:t>↑</a:t>
            </a:r>
            <a:r>
              <a:rPr lang="en-US" sz="5720" dirty="0" err="1">
                <a:solidFill>
                  <a:srgbClr val="FFFFFF"/>
                </a:solidFill>
                <a:latin typeface="M Plus Rounded Black"/>
              </a:rPr>
              <a:t>オンプレミス版</a:t>
            </a:r>
            <a:endParaRPr lang="en-US" sz="5720" dirty="0">
              <a:solidFill>
                <a:srgbClr val="FFFFFF"/>
              </a:solidFill>
              <a:latin typeface="M Plus Rounde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1045" y="9096375"/>
            <a:ext cx="9029559" cy="103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8"/>
              </a:lnSpc>
            </a:pPr>
            <a:r>
              <a:rPr lang="en-US" sz="5720">
                <a:solidFill>
                  <a:srgbClr val="FFFFFF"/>
                </a:solidFill>
                <a:latin typeface="M Plus Rounded Black"/>
              </a:rPr>
              <a:t>↑クラウド版（SaaS）</a:t>
            </a:r>
          </a:p>
        </p:txBody>
      </p:sp>
      <p:pic>
        <p:nvPicPr>
          <p:cNvPr id="10" name="図 9" descr="パソコンの画面&#10;&#10;自動的に生成された説明">
            <a:extLst>
              <a:ext uri="{FF2B5EF4-FFF2-40B4-BE49-F238E27FC236}">
                <a16:creationId xmlns:a16="http://schemas.microsoft.com/office/drawing/2014/main" id="{E3712271-6D6A-46B1-A572-2961E44E3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639401"/>
            <a:ext cx="4343400" cy="3851967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09600" y="757556"/>
            <a:ext cx="14043143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 dirty="0" err="1">
                <a:solidFill>
                  <a:srgbClr val="FEF3E0"/>
                </a:solidFill>
                <a:latin typeface="Montserrat Classic Bold"/>
              </a:rPr>
              <a:t>SaaSの例</a:t>
            </a:r>
            <a:endParaRPr lang="en-US" sz="9600" dirty="0">
              <a:solidFill>
                <a:srgbClr val="FEF3E0"/>
              </a:solidFill>
              <a:latin typeface="Montserrat Classic Bold"/>
            </a:endParaRPr>
          </a:p>
          <a:p>
            <a:pPr>
              <a:lnSpc>
                <a:spcPts val="11519"/>
              </a:lnSpc>
            </a:pPr>
            <a:r>
              <a:rPr lang="en-US" sz="9600" dirty="0" err="1">
                <a:solidFill>
                  <a:srgbClr val="FEF3E0"/>
                </a:solidFill>
                <a:latin typeface="Montserrat Classic Bold"/>
              </a:rPr>
              <a:t>Garoon（サイボウズ</a:t>
            </a:r>
            <a:r>
              <a:rPr lang="en-US" sz="9600" dirty="0">
                <a:solidFill>
                  <a:srgbClr val="FEF3E0"/>
                </a:solidFill>
                <a:latin typeface="Montserrat Classic Bold"/>
              </a:rPr>
              <a:t>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2187" y="774256"/>
            <a:ext cx="14043143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まとめ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5526" y="2680555"/>
            <a:ext cx="11240886" cy="76064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37342" y="4025975"/>
            <a:ext cx="1404314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IT業界は変化が早い</a:t>
            </a: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7342" y="5396614"/>
            <a:ext cx="14230669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特にWeb業界は早い</a:t>
            </a: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37342" y="6752896"/>
            <a:ext cx="14230669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・</a:t>
            </a:r>
            <a:r>
              <a:rPr lang="en-US" sz="5600" dirty="0" err="1">
                <a:solidFill>
                  <a:srgbClr val="FEF3E0"/>
                </a:solidFill>
                <a:ea typeface="Montserrat Classic Bold"/>
              </a:rPr>
              <a:t>今後はSaaSの普及に注目</a:t>
            </a:r>
            <a:r>
              <a:rPr lang="en-US" sz="5600" dirty="0">
                <a:solidFill>
                  <a:srgbClr val="FEF3E0"/>
                </a:solidFill>
                <a:ea typeface="Montserrat Classic Bold"/>
              </a:rPr>
              <a:t>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8964" r="8964"/>
          <a:stretch>
            <a:fillRect/>
          </a:stretch>
        </p:blipFill>
        <p:spPr>
          <a:xfrm>
            <a:off x="-228600" y="-796032"/>
            <a:ext cx="14012929" cy="1131163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TextBox 4"/>
          <p:cNvSpPr txBox="1"/>
          <p:nvPr/>
        </p:nvSpPr>
        <p:spPr>
          <a:xfrm>
            <a:off x="1143000" y="3926334"/>
            <a:ext cx="16002000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ea typeface="M Plus Rounded Black"/>
              </a:rPr>
              <a:t>ご清聴ありがとうございました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455" y="6182938"/>
            <a:ext cx="2671933" cy="2671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8706" y="3987847"/>
            <a:ext cx="4070589" cy="2457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21999"/>
          </a:blip>
          <a:srcRect/>
          <a:stretch>
            <a:fillRect/>
          </a:stretch>
        </p:blipFill>
        <p:spPr>
          <a:xfrm>
            <a:off x="4816405" y="6508820"/>
            <a:ext cx="2207677" cy="24235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53311" y="4522660"/>
            <a:ext cx="2991604" cy="26815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21999"/>
          </a:blip>
          <a:srcRect/>
          <a:stretch>
            <a:fillRect/>
          </a:stretch>
        </p:blipFill>
        <p:spPr>
          <a:xfrm>
            <a:off x="11179294" y="6940925"/>
            <a:ext cx="3047354" cy="25376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58853" y="66144"/>
            <a:ext cx="6865008" cy="219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0"/>
              </a:lnSpc>
            </a:pPr>
            <a:r>
              <a:rPr lang="en-US" sz="14400">
                <a:solidFill>
                  <a:srgbClr val="97BCC7"/>
                </a:solidFill>
                <a:latin typeface="Montserrat Classic"/>
              </a:rPr>
              <a:t>IT業界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9774" y="2263730"/>
            <a:ext cx="4326632" cy="215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Montserrat Classic"/>
              </a:rPr>
              <a:t>Web・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FFFFFF"/>
                </a:solidFill>
                <a:ea typeface="Montserrat Classic"/>
              </a:rPr>
              <a:t>インターネット</a:t>
            </a:r>
            <a:r>
              <a:rPr lang="en-US" sz="4800">
                <a:solidFill>
                  <a:srgbClr val="97BCC7"/>
                </a:solidFill>
                <a:ea typeface="Montserrat Classic"/>
              </a:rPr>
              <a:t>業界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10226" y="2623701"/>
            <a:ext cx="3677774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E17E3F"/>
                </a:solidFill>
                <a:ea typeface="Montserrat Classic"/>
              </a:rPr>
              <a:t>ソフトウェア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E17E3F"/>
                </a:solidFill>
                <a:ea typeface="Montserrat Classic"/>
              </a:rPr>
              <a:t>業界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79294" y="5143500"/>
            <a:ext cx="3695626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>
                    <a:alpha val="21961"/>
                  </a:srgbClr>
                </a:solidFill>
                <a:ea typeface="Montserrat Classic"/>
              </a:rPr>
              <a:t>ハードウェア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>
                    <a:alpha val="21961"/>
                  </a:srgbClr>
                </a:solidFill>
                <a:ea typeface="Montserrat Classic"/>
              </a:rPr>
              <a:t>業界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9455" y="1094030"/>
            <a:ext cx="5061404" cy="516300"/>
            <a:chOff x="0" y="0"/>
            <a:chExt cx="4419781" cy="450850"/>
          </a:xfrm>
        </p:grpSpPr>
        <p:sp>
          <p:nvSpPr>
            <p:cNvPr id="12" name="Freeform 12"/>
            <p:cNvSpPr/>
            <p:nvPr/>
          </p:nvSpPr>
          <p:spPr>
            <a:xfrm>
              <a:off x="-12700" y="-5080"/>
              <a:ext cx="4445181" cy="462280"/>
            </a:xfrm>
            <a:custGeom>
              <a:avLst/>
              <a:gdLst/>
              <a:ahLst/>
              <a:cxnLst/>
              <a:rect l="l" t="t" r="r" b="b"/>
              <a:pathLst>
                <a:path w="4445181" h="462280">
                  <a:moveTo>
                    <a:pt x="4425452" y="294640"/>
                  </a:moveTo>
                  <a:lnTo>
                    <a:pt x="4422256" y="327660"/>
                  </a:lnTo>
                  <a:cubicBezTo>
                    <a:pt x="4417783" y="294640"/>
                    <a:pt x="4419061" y="311150"/>
                    <a:pt x="4417783" y="285750"/>
                  </a:cubicBezTo>
                  <a:cubicBezTo>
                    <a:pt x="4399889" y="280670"/>
                    <a:pt x="4397972" y="232410"/>
                    <a:pt x="4385190" y="212090"/>
                  </a:cubicBezTo>
                  <a:lnTo>
                    <a:pt x="4385190" y="215900"/>
                  </a:lnTo>
                  <a:cubicBezTo>
                    <a:pt x="4380078" y="236220"/>
                    <a:pt x="4374326" y="240030"/>
                    <a:pt x="4369214" y="236220"/>
                  </a:cubicBezTo>
                  <a:cubicBezTo>
                    <a:pt x="4369214" y="222250"/>
                    <a:pt x="4363462" y="219710"/>
                    <a:pt x="4369214" y="201930"/>
                  </a:cubicBezTo>
                  <a:cubicBezTo>
                    <a:pt x="4363462" y="194310"/>
                    <a:pt x="4358350" y="195580"/>
                    <a:pt x="4352598" y="198120"/>
                  </a:cubicBezTo>
                  <a:cubicBezTo>
                    <a:pt x="4351320" y="195580"/>
                    <a:pt x="4350042" y="198120"/>
                    <a:pt x="4348764" y="200660"/>
                  </a:cubicBezTo>
                  <a:cubicBezTo>
                    <a:pt x="4344290" y="204470"/>
                    <a:pt x="4339817" y="210820"/>
                    <a:pt x="4334704" y="214630"/>
                  </a:cubicBezTo>
                  <a:cubicBezTo>
                    <a:pt x="4329592" y="215900"/>
                    <a:pt x="4324479" y="218440"/>
                    <a:pt x="4319367" y="219710"/>
                  </a:cubicBezTo>
                  <a:cubicBezTo>
                    <a:pt x="4316811" y="218440"/>
                    <a:pt x="4314893" y="215900"/>
                    <a:pt x="4312337" y="210820"/>
                  </a:cubicBezTo>
                  <a:lnTo>
                    <a:pt x="4314893" y="191770"/>
                  </a:lnTo>
                  <a:cubicBezTo>
                    <a:pt x="4301473" y="179070"/>
                    <a:pt x="4311698" y="238760"/>
                    <a:pt x="4297638" y="213360"/>
                  </a:cubicBezTo>
                  <a:cubicBezTo>
                    <a:pt x="4292526" y="196850"/>
                    <a:pt x="4299556" y="189230"/>
                    <a:pt x="4296999" y="187960"/>
                  </a:cubicBezTo>
                  <a:cubicBezTo>
                    <a:pt x="4267602" y="194310"/>
                    <a:pt x="4237566" y="175260"/>
                    <a:pt x="4210086" y="219710"/>
                  </a:cubicBezTo>
                  <a:cubicBezTo>
                    <a:pt x="4203696" y="179070"/>
                    <a:pt x="4178772" y="217170"/>
                    <a:pt x="4168547" y="177800"/>
                  </a:cubicBezTo>
                  <a:cubicBezTo>
                    <a:pt x="4162796" y="189230"/>
                    <a:pt x="4157044" y="190500"/>
                    <a:pt x="4153210" y="200660"/>
                  </a:cubicBezTo>
                  <a:cubicBezTo>
                    <a:pt x="4149375" y="199390"/>
                    <a:pt x="4146180" y="198120"/>
                    <a:pt x="4143623" y="199390"/>
                  </a:cubicBezTo>
                  <a:cubicBezTo>
                    <a:pt x="4144263" y="194310"/>
                    <a:pt x="4144902" y="187960"/>
                    <a:pt x="4146180" y="190500"/>
                  </a:cubicBezTo>
                  <a:cubicBezTo>
                    <a:pt x="4125090" y="118110"/>
                    <a:pt x="4119339" y="255270"/>
                    <a:pt x="4099528" y="166370"/>
                  </a:cubicBezTo>
                  <a:cubicBezTo>
                    <a:pt x="4095693" y="223520"/>
                    <a:pt x="4065657" y="153670"/>
                    <a:pt x="4051598" y="205740"/>
                  </a:cubicBezTo>
                  <a:lnTo>
                    <a:pt x="4047764" y="205740"/>
                  </a:lnTo>
                  <a:cubicBezTo>
                    <a:pt x="4046486" y="196850"/>
                    <a:pt x="4046486" y="187960"/>
                    <a:pt x="4047125" y="179070"/>
                  </a:cubicBezTo>
                  <a:cubicBezTo>
                    <a:pt x="4010059" y="175260"/>
                    <a:pt x="3969159" y="151130"/>
                    <a:pt x="3937205" y="147320"/>
                  </a:cubicBezTo>
                  <a:cubicBezTo>
                    <a:pt x="3909725" y="199390"/>
                    <a:pt x="3872020" y="119380"/>
                    <a:pt x="3847736" y="193040"/>
                  </a:cubicBezTo>
                  <a:cubicBezTo>
                    <a:pt x="3843901" y="189230"/>
                    <a:pt x="3836233" y="182880"/>
                    <a:pt x="3829203" y="177800"/>
                  </a:cubicBezTo>
                  <a:cubicBezTo>
                    <a:pt x="3826647" y="175260"/>
                    <a:pt x="3824091" y="173990"/>
                    <a:pt x="3820895" y="171450"/>
                  </a:cubicBezTo>
                  <a:cubicBezTo>
                    <a:pt x="3804919" y="161290"/>
                    <a:pt x="3787025" y="154940"/>
                    <a:pt x="3770409" y="172720"/>
                  </a:cubicBezTo>
                  <a:lnTo>
                    <a:pt x="3772965" y="163830"/>
                  </a:lnTo>
                  <a:cubicBezTo>
                    <a:pt x="3742929" y="166370"/>
                    <a:pt x="3704585" y="168910"/>
                    <a:pt x="3683496" y="214630"/>
                  </a:cubicBezTo>
                  <a:cubicBezTo>
                    <a:pt x="3675188" y="142240"/>
                    <a:pt x="3662407" y="156210"/>
                    <a:pt x="3649625" y="133350"/>
                  </a:cubicBezTo>
                  <a:cubicBezTo>
                    <a:pt x="3629175" y="165100"/>
                    <a:pt x="3588275" y="153670"/>
                    <a:pt x="3556961" y="181610"/>
                  </a:cubicBezTo>
                  <a:cubicBezTo>
                    <a:pt x="3552487" y="148590"/>
                    <a:pt x="3531398" y="194310"/>
                    <a:pt x="3530120" y="146050"/>
                  </a:cubicBezTo>
                  <a:cubicBezTo>
                    <a:pt x="3442568" y="233680"/>
                    <a:pt x="3335844" y="195580"/>
                    <a:pt x="3244457" y="120650"/>
                  </a:cubicBezTo>
                  <a:lnTo>
                    <a:pt x="3245736" y="116840"/>
                  </a:lnTo>
                  <a:cubicBezTo>
                    <a:pt x="3237428" y="134620"/>
                    <a:pt x="3227842" y="166370"/>
                    <a:pt x="3218895" y="195580"/>
                  </a:cubicBezTo>
                  <a:cubicBezTo>
                    <a:pt x="3204196" y="193040"/>
                    <a:pt x="3189498" y="190500"/>
                    <a:pt x="3174799" y="186690"/>
                  </a:cubicBezTo>
                  <a:cubicBezTo>
                    <a:pt x="3169687" y="185420"/>
                    <a:pt x="3163935" y="184150"/>
                    <a:pt x="3158822" y="184150"/>
                  </a:cubicBezTo>
                  <a:cubicBezTo>
                    <a:pt x="3158822" y="181610"/>
                    <a:pt x="3159462" y="179070"/>
                    <a:pt x="3161379" y="173990"/>
                  </a:cubicBezTo>
                  <a:cubicBezTo>
                    <a:pt x="3145402" y="194310"/>
                    <a:pt x="3129426" y="134620"/>
                    <a:pt x="3110254" y="170180"/>
                  </a:cubicBezTo>
                  <a:lnTo>
                    <a:pt x="3109614" y="157480"/>
                  </a:lnTo>
                  <a:lnTo>
                    <a:pt x="3100028" y="171450"/>
                  </a:lnTo>
                  <a:lnTo>
                    <a:pt x="3097472" y="171450"/>
                  </a:lnTo>
                  <a:cubicBezTo>
                    <a:pt x="3098111" y="158750"/>
                    <a:pt x="3098750" y="143510"/>
                    <a:pt x="3102585" y="140970"/>
                  </a:cubicBezTo>
                  <a:cubicBezTo>
                    <a:pt x="3054655" y="133350"/>
                    <a:pt x="3006086" y="137160"/>
                    <a:pt x="2957517" y="143510"/>
                  </a:cubicBezTo>
                  <a:cubicBezTo>
                    <a:pt x="2892971" y="135890"/>
                    <a:pt x="2828425" y="139700"/>
                    <a:pt x="2760684" y="173990"/>
                  </a:cubicBezTo>
                  <a:cubicBezTo>
                    <a:pt x="2727453" y="176530"/>
                    <a:pt x="2694222" y="176530"/>
                    <a:pt x="2661629" y="172720"/>
                  </a:cubicBezTo>
                  <a:lnTo>
                    <a:pt x="2667381" y="157480"/>
                  </a:lnTo>
                  <a:lnTo>
                    <a:pt x="2651404" y="171450"/>
                  </a:lnTo>
                  <a:cubicBezTo>
                    <a:pt x="2647570" y="171450"/>
                    <a:pt x="2643735" y="170180"/>
                    <a:pt x="2639901" y="170180"/>
                  </a:cubicBezTo>
                  <a:cubicBezTo>
                    <a:pt x="2639901" y="168910"/>
                    <a:pt x="2640540" y="168910"/>
                    <a:pt x="2640540" y="167640"/>
                  </a:cubicBezTo>
                  <a:cubicBezTo>
                    <a:pt x="2604113" y="138430"/>
                    <a:pt x="2565769" y="181610"/>
                    <a:pt x="2529981" y="172720"/>
                  </a:cubicBezTo>
                  <a:cubicBezTo>
                    <a:pt x="2529981" y="165100"/>
                    <a:pt x="2535733" y="149860"/>
                    <a:pt x="2531260" y="140970"/>
                  </a:cubicBezTo>
                  <a:cubicBezTo>
                    <a:pt x="2504419" y="182880"/>
                    <a:pt x="2489720" y="82550"/>
                    <a:pt x="2475022" y="171450"/>
                  </a:cubicBezTo>
                  <a:cubicBezTo>
                    <a:pt x="2473744" y="167640"/>
                    <a:pt x="2473105" y="147320"/>
                    <a:pt x="2476300" y="139700"/>
                  </a:cubicBezTo>
                  <a:cubicBezTo>
                    <a:pt x="2402168" y="165100"/>
                    <a:pt x="2326759" y="160020"/>
                    <a:pt x="2252627" y="140970"/>
                  </a:cubicBezTo>
                  <a:cubicBezTo>
                    <a:pt x="2190637" y="217170"/>
                    <a:pt x="2124175" y="144780"/>
                    <a:pt x="2059629" y="199390"/>
                  </a:cubicBezTo>
                  <a:lnTo>
                    <a:pt x="2056434" y="199390"/>
                  </a:lnTo>
                  <a:lnTo>
                    <a:pt x="2057073" y="186690"/>
                  </a:lnTo>
                  <a:cubicBezTo>
                    <a:pt x="2046848" y="193040"/>
                    <a:pt x="2036622" y="198120"/>
                    <a:pt x="2025758" y="200660"/>
                  </a:cubicBezTo>
                  <a:cubicBezTo>
                    <a:pt x="2002113" y="201930"/>
                    <a:pt x="1978467" y="203200"/>
                    <a:pt x="1955461" y="204470"/>
                  </a:cubicBezTo>
                  <a:cubicBezTo>
                    <a:pt x="1940123" y="201930"/>
                    <a:pt x="1925425" y="199390"/>
                    <a:pt x="1910087" y="195580"/>
                  </a:cubicBezTo>
                  <a:lnTo>
                    <a:pt x="1910087" y="193040"/>
                  </a:lnTo>
                  <a:cubicBezTo>
                    <a:pt x="1908170" y="193040"/>
                    <a:pt x="1905614" y="194310"/>
                    <a:pt x="1903697" y="194310"/>
                  </a:cubicBezTo>
                  <a:cubicBezTo>
                    <a:pt x="1869187" y="185420"/>
                    <a:pt x="1834038" y="176530"/>
                    <a:pt x="1799529" y="180340"/>
                  </a:cubicBezTo>
                  <a:cubicBezTo>
                    <a:pt x="1788026" y="177800"/>
                    <a:pt x="1778440" y="177800"/>
                    <a:pt x="1768854" y="179070"/>
                  </a:cubicBezTo>
                  <a:cubicBezTo>
                    <a:pt x="1715811" y="162560"/>
                    <a:pt x="1662769" y="142240"/>
                    <a:pt x="1609087" y="152400"/>
                  </a:cubicBezTo>
                  <a:cubicBezTo>
                    <a:pt x="1579051" y="140970"/>
                    <a:pt x="1548376" y="142240"/>
                    <a:pt x="1517062" y="148590"/>
                  </a:cubicBezTo>
                  <a:lnTo>
                    <a:pt x="1517701" y="146050"/>
                  </a:lnTo>
                  <a:cubicBezTo>
                    <a:pt x="1517701" y="147320"/>
                    <a:pt x="1517062" y="147320"/>
                    <a:pt x="1517062" y="148590"/>
                  </a:cubicBezTo>
                  <a:cubicBezTo>
                    <a:pt x="1476161" y="157480"/>
                    <a:pt x="1434622" y="176530"/>
                    <a:pt x="1393083" y="185420"/>
                  </a:cubicBezTo>
                  <a:cubicBezTo>
                    <a:pt x="1377106" y="173990"/>
                    <a:pt x="1360491" y="168910"/>
                    <a:pt x="1340679" y="190500"/>
                  </a:cubicBezTo>
                  <a:lnTo>
                    <a:pt x="1344514" y="173990"/>
                  </a:lnTo>
                  <a:cubicBezTo>
                    <a:pt x="1336206" y="181610"/>
                    <a:pt x="1327898" y="186690"/>
                    <a:pt x="1319590" y="187960"/>
                  </a:cubicBezTo>
                  <a:cubicBezTo>
                    <a:pt x="1315756" y="186690"/>
                    <a:pt x="1311921" y="186690"/>
                    <a:pt x="1308087" y="185420"/>
                  </a:cubicBezTo>
                  <a:cubicBezTo>
                    <a:pt x="1306170" y="184150"/>
                    <a:pt x="1304892" y="182880"/>
                    <a:pt x="1302975" y="180340"/>
                  </a:cubicBezTo>
                  <a:cubicBezTo>
                    <a:pt x="1304892" y="177800"/>
                    <a:pt x="1304253" y="172720"/>
                    <a:pt x="1307448" y="168910"/>
                  </a:cubicBezTo>
                  <a:cubicBezTo>
                    <a:pt x="1264631" y="97790"/>
                    <a:pt x="1214783" y="171450"/>
                    <a:pt x="1168771" y="166370"/>
                  </a:cubicBezTo>
                  <a:lnTo>
                    <a:pt x="1174522" y="134620"/>
                  </a:lnTo>
                  <a:cubicBezTo>
                    <a:pt x="1151516" y="171450"/>
                    <a:pt x="1111255" y="133350"/>
                    <a:pt x="1081858" y="149860"/>
                  </a:cubicBezTo>
                  <a:lnTo>
                    <a:pt x="1083775" y="134620"/>
                  </a:lnTo>
                  <a:lnTo>
                    <a:pt x="1068437" y="154940"/>
                  </a:lnTo>
                  <a:lnTo>
                    <a:pt x="1068437" y="124460"/>
                  </a:lnTo>
                  <a:cubicBezTo>
                    <a:pt x="1051822" y="123190"/>
                    <a:pt x="1035206" y="127000"/>
                    <a:pt x="1019229" y="130810"/>
                  </a:cubicBezTo>
                  <a:cubicBezTo>
                    <a:pt x="957879" y="95250"/>
                    <a:pt x="896528" y="100330"/>
                    <a:pt x="835178" y="121920"/>
                  </a:cubicBezTo>
                  <a:cubicBezTo>
                    <a:pt x="801308" y="118110"/>
                    <a:pt x="768715" y="121920"/>
                    <a:pt x="736123" y="128270"/>
                  </a:cubicBezTo>
                  <a:cubicBezTo>
                    <a:pt x="684359" y="138430"/>
                    <a:pt x="632594" y="156210"/>
                    <a:pt x="578913" y="165100"/>
                  </a:cubicBezTo>
                  <a:cubicBezTo>
                    <a:pt x="580191" y="162560"/>
                    <a:pt x="580830" y="153670"/>
                    <a:pt x="582747" y="151130"/>
                  </a:cubicBezTo>
                  <a:cubicBezTo>
                    <a:pt x="578913" y="158750"/>
                    <a:pt x="575078" y="171450"/>
                    <a:pt x="570605" y="173990"/>
                  </a:cubicBezTo>
                  <a:lnTo>
                    <a:pt x="568048" y="173990"/>
                  </a:lnTo>
                  <a:cubicBezTo>
                    <a:pt x="566770" y="167640"/>
                    <a:pt x="569966" y="161290"/>
                    <a:pt x="571244" y="158750"/>
                  </a:cubicBezTo>
                  <a:cubicBezTo>
                    <a:pt x="552072" y="111760"/>
                    <a:pt x="513728" y="184150"/>
                    <a:pt x="501586" y="148590"/>
                  </a:cubicBezTo>
                  <a:cubicBezTo>
                    <a:pt x="496473" y="152400"/>
                    <a:pt x="493917" y="168910"/>
                    <a:pt x="495834" y="182880"/>
                  </a:cubicBezTo>
                  <a:cubicBezTo>
                    <a:pt x="448543" y="186690"/>
                    <a:pt x="401891" y="181610"/>
                    <a:pt x="355879" y="143510"/>
                  </a:cubicBezTo>
                  <a:cubicBezTo>
                    <a:pt x="302836" y="196850"/>
                    <a:pt x="245959" y="68580"/>
                    <a:pt x="185887" y="81280"/>
                  </a:cubicBezTo>
                  <a:lnTo>
                    <a:pt x="187804" y="100330"/>
                  </a:lnTo>
                  <a:cubicBezTo>
                    <a:pt x="167354" y="40640"/>
                    <a:pt x="139235" y="180340"/>
                    <a:pt x="127093" y="91440"/>
                  </a:cubicBezTo>
                  <a:lnTo>
                    <a:pt x="129649" y="87630"/>
                  </a:lnTo>
                  <a:cubicBezTo>
                    <a:pt x="118785" y="43180"/>
                    <a:pt x="102169" y="191770"/>
                    <a:pt x="95779" y="138430"/>
                  </a:cubicBezTo>
                  <a:lnTo>
                    <a:pt x="93861" y="160020"/>
                  </a:lnTo>
                  <a:cubicBezTo>
                    <a:pt x="79802" y="165100"/>
                    <a:pt x="92583" y="134620"/>
                    <a:pt x="82358" y="125730"/>
                  </a:cubicBezTo>
                  <a:cubicBezTo>
                    <a:pt x="78524" y="128270"/>
                    <a:pt x="80441" y="165100"/>
                    <a:pt x="72133" y="152400"/>
                  </a:cubicBezTo>
                  <a:cubicBezTo>
                    <a:pt x="71494" y="63500"/>
                    <a:pt x="38263" y="170180"/>
                    <a:pt x="38263" y="69850"/>
                  </a:cubicBezTo>
                  <a:cubicBezTo>
                    <a:pt x="45931" y="69850"/>
                    <a:pt x="27399" y="30480"/>
                    <a:pt x="44653" y="10160"/>
                  </a:cubicBezTo>
                  <a:cubicBezTo>
                    <a:pt x="39541" y="0"/>
                    <a:pt x="17173" y="3810"/>
                    <a:pt x="18452" y="45720"/>
                  </a:cubicBezTo>
                  <a:cubicBezTo>
                    <a:pt x="15895" y="91440"/>
                    <a:pt x="0" y="129540"/>
                    <a:pt x="19730" y="165100"/>
                  </a:cubicBezTo>
                  <a:lnTo>
                    <a:pt x="22925" y="132080"/>
                  </a:lnTo>
                  <a:cubicBezTo>
                    <a:pt x="27399" y="165100"/>
                    <a:pt x="26120" y="148590"/>
                    <a:pt x="27399" y="173990"/>
                  </a:cubicBezTo>
                  <a:cubicBezTo>
                    <a:pt x="45292" y="179070"/>
                    <a:pt x="47210" y="227330"/>
                    <a:pt x="59991" y="247650"/>
                  </a:cubicBezTo>
                  <a:lnTo>
                    <a:pt x="59991" y="243840"/>
                  </a:lnTo>
                  <a:cubicBezTo>
                    <a:pt x="65103" y="223520"/>
                    <a:pt x="70855" y="219710"/>
                    <a:pt x="75968" y="223520"/>
                  </a:cubicBezTo>
                  <a:cubicBezTo>
                    <a:pt x="75968" y="237490"/>
                    <a:pt x="81719" y="241300"/>
                    <a:pt x="75968" y="257810"/>
                  </a:cubicBezTo>
                  <a:cubicBezTo>
                    <a:pt x="81719" y="265430"/>
                    <a:pt x="86832" y="264160"/>
                    <a:pt x="92583" y="261620"/>
                  </a:cubicBezTo>
                  <a:cubicBezTo>
                    <a:pt x="93861" y="264160"/>
                    <a:pt x="95140" y="261620"/>
                    <a:pt x="96418" y="259080"/>
                  </a:cubicBezTo>
                  <a:cubicBezTo>
                    <a:pt x="100891" y="255270"/>
                    <a:pt x="105365" y="248920"/>
                    <a:pt x="110477" y="245110"/>
                  </a:cubicBezTo>
                  <a:cubicBezTo>
                    <a:pt x="115590" y="243840"/>
                    <a:pt x="120702" y="241300"/>
                    <a:pt x="125815" y="240030"/>
                  </a:cubicBezTo>
                  <a:cubicBezTo>
                    <a:pt x="128371" y="241300"/>
                    <a:pt x="130288" y="243840"/>
                    <a:pt x="132844" y="248920"/>
                  </a:cubicBezTo>
                  <a:lnTo>
                    <a:pt x="130288" y="267970"/>
                  </a:lnTo>
                  <a:cubicBezTo>
                    <a:pt x="143709" y="280670"/>
                    <a:pt x="133483" y="220980"/>
                    <a:pt x="147543" y="246380"/>
                  </a:cubicBezTo>
                  <a:cubicBezTo>
                    <a:pt x="152655" y="262890"/>
                    <a:pt x="145626" y="270510"/>
                    <a:pt x="148182" y="271780"/>
                  </a:cubicBezTo>
                  <a:cubicBezTo>
                    <a:pt x="177579" y="265430"/>
                    <a:pt x="207615" y="284480"/>
                    <a:pt x="235095" y="240030"/>
                  </a:cubicBezTo>
                  <a:cubicBezTo>
                    <a:pt x="241486" y="280670"/>
                    <a:pt x="266409" y="242570"/>
                    <a:pt x="276634" y="281940"/>
                  </a:cubicBezTo>
                  <a:cubicBezTo>
                    <a:pt x="282386" y="270510"/>
                    <a:pt x="288137" y="269240"/>
                    <a:pt x="291972" y="259080"/>
                  </a:cubicBezTo>
                  <a:cubicBezTo>
                    <a:pt x="295806" y="260350"/>
                    <a:pt x="299002" y="261620"/>
                    <a:pt x="301558" y="260350"/>
                  </a:cubicBezTo>
                  <a:cubicBezTo>
                    <a:pt x="300919" y="265430"/>
                    <a:pt x="300280" y="271780"/>
                    <a:pt x="299002" y="269240"/>
                  </a:cubicBezTo>
                  <a:cubicBezTo>
                    <a:pt x="320091" y="341630"/>
                    <a:pt x="325842" y="204470"/>
                    <a:pt x="345653" y="293370"/>
                  </a:cubicBezTo>
                  <a:cubicBezTo>
                    <a:pt x="349488" y="236220"/>
                    <a:pt x="379524" y="306070"/>
                    <a:pt x="393583" y="254000"/>
                  </a:cubicBezTo>
                  <a:lnTo>
                    <a:pt x="397418" y="254000"/>
                  </a:lnTo>
                  <a:cubicBezTo>
                    <a:pt x="398696" y="262890"/>
                    <a:pt x="398696" y="271780"/>
                    <a:pt x="398057" y="280670"/>
                  </a:cubicBezTo>
                  <a:cubicBezTo>
                    <a:pt x="435123" y="284480"/>
                    <a:pt x="476023" y="308610"/>
                    <a:pt x="507976" y="312420"/>
                  </a:cubicBezTo>
                  <a:cubicBezTo>
                    <a:pt x="535456" y="260350"/>
                    <a:pt x="573161" y="340360"/>
                    <a:pt x="597446" y="266700"/>
                  </a:cubicBezTo>
                  <a:cubicBezTo>
                    <a:pt x="616617" y="283210"/>
                    <a:pt x="647293" y="316230"/>
                    <a:pt x="674133" y="288290"/>
                  </a:cubicBezTo>
                  <a:lnTo>
                    <a:pt x="671577" y="297180"/>
                  </a:lnTo>
                  <a:cubicBezTo>
                    <a:pt x="692666" y="295910"/>
                    <a:pt x="716951" y="293370"/>
                    <a:pt x="737401" y="278130"/>
                  </a:cubicBezTo>
                  <a:cubicBezTo>
                    <a:pt x="746348" y="270510"/>
                    <a:pt x="754656" y="261620"/>
                    <a:pt x="761686" y="246380"/>
                  </a:cubicBezTo>
                  <a:cubicBezTo>
                    <a:pt x="769354" y="318770"/>
                    <a:pt x="782775" y="304800"/>
                    <a:pt x="795556" y="327660"/>
                  </a:cubicBezTo>
                  <a:cubicBezTo>
                    <a:pt x="816006" y="295910"/>
                    <a:pt x="856906" y="307340"/>
                    <a:pt x="888221" y="279400"/>
                  </a:cubicBezTo>
                  <a:cubicBezTo>
                    <a:pt x="892694" y="312420"/>
                    <a:pt x="913783" y="266700"/>
                    <a:pt x="915061" y="314960"/>
                  </a:cubicBezTo>
                  <a:cubicBezTo>
                    <a:pt x="1002613" y="227330"/>
                    <a:pt x="1109338" y="265430"/>
                    <a:pt x="1200724" y="340360"/>
                  </a:cubicBezTo>
                  <a:lnTo>
                    <a:pt x="1199446" y="344170"/>
                  </a:lnTo>
                  <a:cubicBezTo>
                    <a:pt x="1207754" y="326390"/>
                    <a:pt x="1217340" y="294640"/>
                    <a:pt x="1226287" y="265430"/>
                  </a:cubicBezTo>
                  <a:cubicBezTo>
                    <a:pt x="1240985" y="267970"/>
                    <a:pt x="1255684" y="270510"/>
                    <a:pt x="1270382" y="274320"/>
                  </a:cubicBezTo>
                  <a:cubicBezTo>
                    <a:pt x="1275495" y="275590"/>
                    <a:pt x="1281246" y="276860"/>
                    <a:pt x="1286359" y="276860"/>
                  </a:cubicBezTo>
                  <a:cubicBezTo>
                    <a:pt x="1286359" y="279400"/>
                    <a:pt x="1285720" y="281940"/>
                    <a:pt x="1283803" y="287020"/>
                  </a:cubicBezTo>
                  <a:cubicBezTo>
                    <a:pt x="1299779" y="266700"/>
                    <a:pt x="1315756" y="327660"/>
                    <a:pt x="1334928" y="290830"/>
                  </a:cubicBezTo>
                  <a:lnTo>
                    <a:pt x="1335567" y="303530"/>
                  </a:lnTo>
                  <a:lnTo>
                    <a:pt x="1345153" y="289560"/>
                  </a:lnTo>
                  <a:lnTo>
                    <a:pt x="1347709" y="289560"/>
                  </a:lnTo>
                  <a:cubicBezTo>
                    <a:pt x="1347070" y="302260"/>
                    <a:pt x="1346431" y="317500"/>
                    <a:pt x="1342597" y="320040"/>
                  </a:cubicBezTo>
                  <a:cubicBezTo>
                    <a:pt x="1390527" y="327660"/>
                    <a:pt x="1438457" y="323850"/>
                    <a:pt x="1487665" y="317500"/>
                  </a:cubicBezTo>
                  <a:cubicBezTo>
                    <a:pt x="1552210" y="325120"/>
                    <a:pt x="1616756" y="321310"/>
                    <a:pt x="1684497" y="287020"/>
                  </a:cubicBezTo>
                  <a:cubicBezTo>
                    <a:pt x="1717728" y="284480"/>
                    <a:pt x="1750960" y="284480"/>
                    <a:pt x="1783552" y="288290"/>
                  </a:cubicBezTo>
                  <a:lnTo>
                    <a:pt x="1777801" y="303530"/>
                  </a:lnTo>
                  <a:lnTo>
                    <a:pt x="1793777" y="289560"/>
                  </a:lnTo>
                  <a:cubicBezTo>
                    <a:pt x="1797612" y="289560"/>
                    <a:pt x="1801446" y="290830"/>
                    <a:pt x="1805281" y="290830"/>
                  </a:cubicBezTo>
                  <a:cubicBezTo>
                    <a:pt x="1805281" y="292100"/>
                    <a:pt x="1804641" y="292100"/>
                    <a:pt x="1804641" y="293370"/>
                  </a:cubicBezTo>
                  <a:cubicBezTo>
                    <a:pt x="1841068" y="322580"/>
                    <a:pt x="1879412" y="279400"/>
                    <a:pt x="1915200" y="288290"/>
                  </a:cubicBezTo>
                  <a:cubicBezTo>
                    <a:pt x="1915200" y="295910"/>
                    <a:pt x="1909448" y="311150"/>
                    <a:pt x="1913922" y="320040"/>
                  </a:cubicBezTo>
                  <a:cubicBezTo>
                    <a:pt x="1940763" y="278130"/>
                    <a:pt x="1955461" y="378460"/>
                    <a:pt x="1970160" y="289560"/>
                  </a:cubicBezTo>
                  <a:cubicBezTo>
                    <a:pt x="1971438" y="293370"/>
                    <a:pt x="1972077" y="313690"/>
                    <a:pt x="1968882" y="321310"/>
                  </a:cubicBezTo>
                  <a:cubicBezTo>
                    <a:pt x="2043013" y="295910"/>
                    <a:pt x="2118423" y="300990"/>
                    <a:pt x="2192555" y="320040"/>
                  </a:cubicBezTo>
                  <a:cubicBezTo>
                    <a:pt x="2254544" y="243840"/>
                    <a:pt x="2321007" y="316230"/>
                    <a:pt x="2385553" y="261620"/>
                  </a:cubicBezTo>
                  <a:lnTo>
                    <a:pt x="2388748" y="261620"/>
                  </a:lnTo>
                  <a:lnTo>
                    <a:pt x="2388109" y="274320"/>
                  </a:lnTo>
                  <a:cubicBezTo>
                    <a:pt x="2398334" y="267970"/>
                    <a:pt x="2408559" y="262890"/>
                    <a:pt x="2419423" y="260350"/>
                  </a:cubicBezTo>
                  <a:lnTo>
                    <a:pt x="2490359" y="256540"/>
                  </a:lnTo>
                  <a:cubicBezTo>
                    <a:pt x="2505058" y="259080"/>
                    <a:pt x="2520396" y="261620"/>
                    <a:pt x="2535094" y="265430"/>
                  </a:cubicBezTo>
                  <a:lnTo>
                    <a:pt x="2535094" y="267970"/>
                  </a:lnTo>
                  <a:cubicBezTo>
                    <a:pt x="2537650" y="267970"/>
                    <a:pt x="2539567" y="266700"/>
                    <a:pt x="2542124" y="266700"/>
                  </a:cubicBezTo>
                  <a:cubicBezTo>
                    <a:pt x="2576633" y="275590"/>
                    <a:pt x="2611782" y="284480"/>
                    <a:pt x="2646292" y="280670"/>
                  </a:cubicBezTo>
                  <a:cubicBezTo>
                    <a:pt x="2657156" y="283210"/>
                    <a:pt x="2667381" y="283210"/>
                    <a:pt x="2676967" y="281940"/>
                  </a:cubicBezTo>
                  <a:cubicBezTo>
                    <a:pt x="2730009" y="298450"/>
                    <a:pt x="2783052" y="318770"/>
                    <a:pt x="2836733" y="308610"/>
                  </a:cubicBezTo>
                  <a:cubicBezTo>
                    <a:pt x="2866769" y="320040"/>
                    <a:pt x="2897445" y="318770"/>
                    <a:pt x="2928759" y="312420"/>
                  </a:cubicBezTo>
                  <a:lnTo>
                    <a:pt x="2928120" y="314960"/>
                  </a:lnTo>
                  <a:cubicBezTo>
                    <a:pt x="2928120" y="313690"/>
                    <a:pt x="2928759" y="313690"/>
                    <a:pt x="2928759" y="312420"/>
                  </a:cubicBezTo>
                  <a:cubicBezTo>
                    <a:pt x="2969659" y="303530"/>
                    <a:pt x="3011198" y="284480"/>
                    <a:pt x="3052738" y="275590"/>
                  </a:cubicBezTo>
                  <a:cubicBezTo>
                    <a:pt x="3068714" y="287020"/>
                    <a:pt x="3085330" y="292100"/>
                    <a:pt x="3105141" y="270510"/>
                  </a:cubicBezTo>
                  <a:lnTo>
                    <a:pt x="3101307" y="287020"/>
                  </a:lnTo>
                  <a:cubicBezTo>
                    <a:pt x="3108976" y="279400"/>
                    <a:pt x="3117922" y="274320"/>
                    <a:pt x="3125591" y="273050"/>
                  </a:cubicBezTo>
                  <a:cubicBezTo>
                    <a:pt x="3129426" y="274320"/>
                    <a:pt x="3133260" y="274320"/>
                    <a:pt x="3137094" y="275590"/>
                  </a:cubicBezTo>
                  <a:cubicBezTo>
                    <a:pt x="3139011" y="276860"/>
                    <a:pt x="3140290" y="278130"/>
                    <a:pt x="3142207" y="280670"/>
                  </a:cubicBezTo>
                  <a:cubicBezTo>
                    <a:pt x="3140290" y="283210"/>
                    <a:pt x="3140929" y="288290"/>
                    <a:pt x="3137733" y="292100"/>
                  </a:cubicBezTo>
                  <a:cubicBezTo>
                    <a:pt x="3180551" y="363220"/>
                    <a:pt x="3230398" y="289560"/>
                    <a:pt x="3276411" y="294640"/>
                  </a:cubicBezTo>
                  <a:lnTo>
                    <a:pt x="3270659" y="326390"/>
                  </a:lnTo>
                  <a:cubicBezTo>
                    <a:pt x="3293666" y="289560"/>
                    <a:pt x="3333927" y="327660"/>
                    <a:pt x="3363324" y="311150"/>
                  </a:cubicBezTo>
                  <a:lnTo>
                    <a:pt x="3361406" y="326390"/>
                  </a:lnTo>
                  <a:lnTo>
                    <a:pt x="3376744" y="306070"/>
                  </a:lnTo>
                  <a:lnTo>
                    <a:pt x="3376744" y="336550"/>
                  </a:lnTo>
                  <a:cubicBezTo>
                    <a:pt x="3393360" y="337820"/>
                    <a:pt x="3409976" y="334010"/>
                    <a:pt x="3425952" y="330200"/>
                  </a:cubicBezTo>
                  <a:cubicBezTo>
                    <a:pt x="3487303" y="365760"/>
                    <a:pt x="3548653" y="360680"/>
                    <a:pt x="3610003" y="339090"/>
                  </a:cubicBezTo>
                  <a:cubicBezTo>
                    <a:pt x="3684135" y="346710"/>
                    <a:pt x="3754432" y="321310"/>
                    <a:pt x="3827286" y="303530"/>
                  </a:cubicBezTo>
                  <a:cubicBezTo>
                    <a:pt x="3838789" y="300990"/>
                    <a:pt x="3855405" y="297180"/>
                    <a:pt x="3866269" y="295910"/>
                  </a:cubicBezTo>
                  <a:cubicBezTo>
                    <a:pt x="3864991" y="298450"/>
                    <a:pt x="3864352" y="307340"/>
                    <a:pt x="3862434" y="309880"/>
                  </a:cubicBezTo>
                  <a:cubicBezTo>
                    <a:pt x="3866269" y="302260"/>
                    <a:pt x="3870103" y="289560"/>
                    <a:pt x="3874577" y="287020"/>
                  </a:cubicBezTo>
                  <a:lnTo>
                    <a:pt x="3877772" y="287020"/>
                  </a:lnTo>
                  <a:cubicBezTo>
                    <a:pt x="3879050" y="293370"/>
                    <a:pt x="3875855" y="299720"/>
                    <a:pt x="3874577" y="302260"/>
                  </a:cubicBezTo>
                  <a:cubicBezTo>
                    <a:pt x="3893749" y="349250"/>
                    <a:pt x="3932093" y="276860"/>
                    <a:pt x="3944235" y="312420"/>
                  </a:cubicBezTo>
                  <a:cubicBezTo>
                    <a:pt x="3949347" y="308610"/>
                    <a:pt x="3951904" y="292100"/>
                    <a:pt x="3949986" y="278130"/>
                  </a:cubicBezTo>
                  <a:cubicBezTo>
                    <a:pt x="3997277" y="274320"/>
                    <a:pt x="4043929" y="279400"/>
                    <a:pt x="4089942" y="317500"/>
                  </a:cubicBezTo>
                  <a:cubicBezTo>
                    <a:pt x="4144263" y="264160"/>
                    <a:pt x="4201139" y="392430"/>
                    <a:pt x="4260572" y="379730"/>
                  </a:cubicBezTo>
                  <a:lnTo>
                    <a:pt x="4258656" y="360680"/>
                  </a:lnTo>
                  <a:cubicBezTo>
                    <a:pt x="4279105" y="420370"/>
                    <a:pt x="4307224" y="280670"/>
                    <a:pt x="4319367" y="369570"/>
                  </a:cubicBezTo>
                  <a:lnTo>
                    <a:pt x="4316811" y="373380"/>
                  </a:lnTo>
                  <a:cubicBezTo>
                    <a:pt x="4327675" y="417830"/>
                    <a:pt x="4344290" y="270510"/>
                    <a:pt x="4350681" y="323850"/>
                  </a:cubicBezTo>
                  <a:lnTo>
                    <a:pt x="4352598" y="302260"/>
                  </a:lnTo>
                  <a:cubicBezTo>
                    <a:pt x="4366657" y="297180"/>
                    <a:pt x="4353876" y="327660"/>
                    <a:pt x="4364101" y="336550"/>
                  </a:cubicBezTo>
                  <a:cubicBezTo>
                    <a:pt x="4367936" y="334010"/>
                    <a:pt x="4366018" y="297180"/>
                    <a:pt x="4374326" y="309880"/>
                  </a:cubicBezTo>
                  <a:cubicBezTo>
                    <a:pt x="4374966" y="398780"/>
                    <a:pt x="4408197" y="292100"/>
                    <a:pt x="4407558" y="392430"/>
                  </a:cubicBezTo>
                  <a:cubicBezTo>
                    <a:pt x="4399889" y="392430"/>
                    <a:pt x="4418422" y="431800"/>
                    <a:pt x="4401806" y="452120"/>
                  </a:cubicBezTo>
                  <a:cubicBezTo>
                    <a:pt x="4406280" y="462280"/>
                    <a:pt x="4429286" y="458470"/>
                    <a:pt x="4428008" y="416560"/>
                  </a:cubicBezTo>
                  <a:cubicBezTo>
                    <a:pt x="4429286" y="369570"/>
                    <a:pt x="4445181" y="330200"/>
                    <a:pt x="4425452" y="294640"/>
                  </a:cubicBezTo>
                  <a:close/>
                  <a:moveTo>
                    <a:pt x="107282" y="226060"/>
                  </a:moveTo>
                  <a:cubicBezTo>
                    <a:pt x="107921" y="224790"/>
                    <a:pt x="107921" y="224790"/>
                    <a:pt x="107921" y="226060"/>
                  </a:cubicBezTo>
                  <a:lnTo>
                    <a:pt x="107282" y="226060"/>
                  </a:lnTo>
                  <a:close/>
                  <a:moveTo>
                    <a:pt x="4190276" y="250190"/>
                  </a:moveTo>
                  <a:cubicBezTo>
                    <a:pt x="4191553" y="248920"/>
                    <a:pt x="4192193" y="248920"/>
                    <a:pt x="4193471" y="247650"/>
                  </a:cubicBezTo>
                  <a:cubicBezTo>
                    <a:pt x="4192832" y="252730"/>
                    <a:pt x="4192832" y="259080"/>
                    <a:pt x="4194749" y="269240"/>
                  </a:cubicBezTo>
                  <a:cubicBezTo>
                    <a:pt x="4193471" y="262890"/>
                    <a:pt x="4192193" y="256540"/>
                    <a:pt x="4190276" y="250190"/>
                  </a:cubicBezTo>
                  <a:close/>
                  <a:moveTo>
                    <a:pt x="4236927" y="224790"/>
                  </a:moveTo>
                  <a:cubicBezTo>
                    <a:pt x="4256100" y="219710"/>
                    <a:pt x="4275910" y="220980"/>
                    <a:pt x="4295082" y="223520"/>
                  </a:cubicBezTo>
                  <a:cubicBezTo>
                    <a:pt x="4275910" y="226060"/>
                    <a:pt x="4256738" y="226060"/>
                    <a:pt x="4236927" y="224790"/>
                  </a:cubicBezTo>
                  <a:close/>
                  <a:moveTo>
                    <a:pt x="4337261" y="234950"/>
                  </a:moveTo>
                  <a:lnTo>
                    <a:pt x="4337900" y="234950"/>
                  </a:lnTo>
                  <a:cubicBezTo>
                    <a:pt x="4337900" y="236220"/>
                    <a:pt x="4337261" y="236220"/>
                    <a:pt x="4337261" y="234950"/>
                  </a:cubicBezTo>
                  <a:close/>
                </a:path>
              </a:pathLst>
            </a:custGeom>
            <a:solidFill>
              <a:srgbClr val="97BC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887378" y="2124812"/>
            <a:ext cx="2589848" cy="215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E17E3F"/>
                </a:solidFill>
                <a:ea typeface="Montserrat Classic"/>
              </a:rPr>
              <a:t>情報処理サービス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E17E3F"/>
                </a:solidFill>
                <a:ea typeface="Montserrat Classic"/>
              </a:rPr>
              <a:t>業界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16405" y="4496483"/>
            <a:ext cx="1654656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>
                    <a:alpha val="21961"/>
                  </a:srgbClr>
                </a:solidFill>
                <a:ea typeface="Montserrat Classic"/>
              </a:rPr>
              <a:t>通信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97BCC7">
                    <a:alpha val="21961"/>
                  </a:srgbClr>
                </a:solidFill>
                <a:ea typeface="Montserrat Classic"/>
              </a:rPr>
              <a:t>業界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061672" y="1094030"/>
            <a:ext cx="5061404" cy="516300"/>
            <a:chOff x="0" y="0"/>
            <a:chExt cx="4419781" cy="450850"/>
          </a:xfrm>
        </p:grpSpPr>
        <p:sp>
          <p:nvSpPr>
            <p:cNvPr id="16" name="Freeform 16"/>
            <p:cNvSpPr/>
            <p:nvPr/>
          </p:nvSpPr>
          <p:spPr>
            <a:xfrm>
              <a:off x="-12700" y="-5080"/>
              <a:ext cx="4445181" cy="462280"/>
            </a:xfrm>
            <a:custGeom>
              <a:avLst/>
              <a:gdLst/>
              <a:ahLst/>
              <a:cxnLst/>
              <a:rect l="l" t="t" r="r" b="b"/>
              <a:pathLst>
                <a:path w="4445181" h="462280">
                  <a:moveTo>
                    <a:pt x="4425452" y="294640"/>
                  </a:moveTo>
                  <a:lnTo>
                    <a:pt x="4422256" y="327660"/>
                  </a:lnTo>
                  <a:cubicBezTo>
                    <a:pt x="4417783" y="294640"/>
                    <a:pt x="4419061" y="311150"/>
                    <a:pt x="4417783" y="285750"/>
                  </a:cubicBezTo>
                  <a:cubicBezTo>
                    <a:pt x="4399889" y="280670"/>
                    <a:pt x="4397972" y="232410"/>
                    <a:pt x="4385190" y="212090"/>
                  </a:cubicBezTo>
                  <a:lnTo>
                    <a:pt x="4385190" y="215900"/>
                  </a:lnTo>
                  <a:cubicBezTo>
                    <a:pt x="4380078" y="236220"/>
                    <a:pt x="4374326" y="240030"/>
                    <a:pt x="4369214" y="236220"/>
                  </a:cubicBezTo>
                  <a:cubicBezTo>
                    <a:pt x="4369214" y="222250"/>
                    <a:pt x="4363462" y="219710"/>
                    <a:pt x="4369214" y="201930"/>
                  </a:cubicBezTo>
                  <a:cubicBezTo>
                    <a:pt x="4363462" y="194310"/>
                    <a:pt x="4358350" y="195580"/>
                    <a:pt x="4352598" y="198120"/>
                  </a:cubicBezTo>
                  <a:cubicBezTo>
                    <a:pt x="4351320" y="195580"/>
                    <a:pt x="4350042" y="198120"/>
                    <a:pt x="4348764" y="200660"/>
                  </a:cubicBezTo>
                  <a:cubicBezTo>
                    <a:pt x="4344290" y="204470"/>
                    <a:pt x="4339817" y="210820"/>
                    <a:pt x="4334704" y="214630"/>
                  </a:cubicBezTo>
                  <a:cubicBezTo>
                    <a:pt x="4329592" y="215900"/>
                    <a:pt x="4324479" y="218440"/>
                    <a:pt x="4319367" y="219710"/>
                  </a:cubicBezTo>
                  <a:cubicBezTo>
                    <a:pt x="4316811" y="218440"/>
                    <a:pt x="4314893" y="215900"/>
                    <a:pt x="4312337" y="210820"/>
                  </a:cubicBezTo>
                  <a:lnTo>
                    <a:pt x="4314893" y="191770"/>
                  </a:lnTo>
                  <a:cubicBezTo>
                    <a:pt x="4301473" y="179070"/>
                    <a:pt x="4311698" y="238760"/>
                    <a:pt x="4297638" y="213360"/>
                  </a:cubicBezTo>
                  <a:cubicBezTo>
                    <a:pt x="4292526" y="196850"/>
                    <a:pt x="4299556" y="189230"/>
                    <a:pt x="4296999" y="187960"/>
                  </a:cubicBezTo>
                  <a:cubicBezTo>
                    <a:pt x="4267602" y="194310"/>
                    <a:pt x="4237566" y="175260"/>
                    <a:pt x="4210086" y="219710"/>
                  </a:cubicBezTo>
                  <a:cubicBezTo>
                    <a:pt x="4203696" y="179070"/>
                    <a:pt x="4178772" y="217170"/>
                    <a:pt x="4168547" y="177800"/>
                  </a:cubicBezTo>
                  <a:cubicBezTo>
                    <a:pt x="4162796" y="189230"/>
                    <a:pt x="4157044" y="190500"/>
                    <a:pt x="4153210" y="200660"/>
                  </a:cubicBezTo>
                  <a:cubicBezTo>
                    <a:pt x="4149375" y="199390"/>
                    <a:pt x="4146180" y="198120"/>
                    <a:pt x="4143623" y="199390"/>
                  </a:cubicBezTo>
                  <a:cubicBezTo>
                    <a:pt x="4144263" y="194310"/>
                    <a:pt x="4144902" y="187960"/>
                    <a:pt x="4146180" y="190500"/>
                  </a:cubicBezTo>
                  <a:cubicBezTo>
                    <a:pt x="4125090" y="118110"/>
                    <a:pt x="4119339" y="255270"/>
                    <a:pt x="4099528" y="166370"/>
                  </a:cubicBezTo>
                  <a:cubicBezTo>
                    <a:pt x="4095693" y="223520"/>
                    <a:pt x="4065657" y="153670"/>
                    <a:pt x="4051598" y="205740"/>
                  </a:cubicBezTo>
                  <a:lnTo>
                    <a:pt x="4047764" y="205740"/>
                  </a:lnTo>
                  <a:cubicBezTo>
                    <a:pt x="4046486" y="196850"/>
                    <a:pt x="4046486" y="187960"/>
                    <a:pt x="4047125" y="179070"/>
                  </a:cubicBezTo>
                  <a:cubicBezTo>
                    <a:pt x="4010059" y="175260"/>
                    <a:pt x="3969159" y="151130"/>
                    <a:pt x="3937205" y="147320"/>
                  </a:cubicBezTo>
                  <a:cubicBezTo>
                    <a:pt x="3909725" y="199390"/>
                    <a:pt x="3872020" y="119380"/>
                    <a:pt x="3847736" y="193040"/>
                  </a:cubicBezTo>
                  <a:cubicBezTo>
                    <a:pt x="3843901" y="189230"/>
                    <a:pt x="3836233" y="182880"/>
                    <a:pt x="3829203" y="177800"/>
                  </a:cubicBezTo>
                  <a:cubicBezTo>
                    <a:pt x="3826647" y="175260"/>
                    <a:pt x="3824091" y="173990"/>
                    <a:pt x="3820895" y="171450"/>
                  </a:cubicBezTo>
                  <a:cubicBezTo>
                    <a:pt x="3804919" y="161290"/>
                    <a:pt x="3787025" y="154940"/>
                    <a:pt x="3770409" y="172720"/>
                  </a:cubicBezTo>
                  <a:lnTo>
                    <a:pt x="3772965" y="163830"/>
                  </a:lnTo>
                  <a:cubicBezTo>
                    <a:pt x="3742929" y="166370"/>
                    <a:pt x="3704585" y="168910"/>
                    <a:pt x="3683496" y="214630"/>
                  </a:cubicBezTo>
                  <a:cubicBezTo>
                    <a:pt x="3675188" y="142240"/>
                    <a:pt x="3662407" y="156210"/>
                    <a:pt x="3649625" y="133350"/>
                  </a:cubicBezTo>
                  <a:cubicBezTo>
                    <a:pt x="3629175" y="165100"/>
                    <a:pt x="3588275" y="153670"/>
                    <a:pt x="3556961" y="181610"/>
                  </a:cubicBezTo>
                  <a:cubicBezTo>
                    <a:pt x="3552487" y="148590"/>
                    <a:pt x="3531398" y="194310"/>
                    <a:pt x="3530120" y="146050"/>
                  </a:cubicBezTo>
                  <a:cubicBezTo>
                    <a:pt x="3442568" y="233680"/>
                    <a:pt x="3335844" y="195580"/>
                    <a:pt x="3244457" y="120650"/>
                  </a:cubicBezTo>
                  <a:lnTo>
                    <a:pt x="3245736" y="116840"/>
                  </a:lnTo>
                  <a:cubicBezTo>
                    <a:pt x="3237428" y="134620"/>
                    <a:pt x="3227842" y="166370"/>
                    <a:pt x="3218895" y="195580"/>
                  </a:cubicBezTo>
                  <a:cubicBezTo>
                    <a:pt x="3204196" y="193040"/>
                    <a:pt x="3189498" y="190500"/>
                    <a:pt x="3174799" y="186690"/>
                  </a:cubicBezTo>
                  <a:cubicBezTo>
                    <a:pt x="3169687" y="185420"/>
                    <a:pt x="3163935" y="184150"/>
                    <a:pt x="3158822" y="184150"/>
                  </a:cubicBezTo>
                  <a:cubicBezTo>
                    <a:pt x="3158822" y="181610"/>
                    <a:pt x="3159462" y="179070"/>
                    <a:pt x="3161379" y="173990"/>
                  </a:cubicBezTo>
                  <a:cubicBezTo>
                    <a:pt x="3145402" y="194310"/>
                    <a:pt x="3129426" y="134620"/>
                    <a:pt x="3110254" y="170180"/>
                  </a:cubicBezTo>
                  <a:lnTo>
                    <a:pt x="3109614" y="157480"/>
                  </a:lnTo>
                  <a:lnTo>
                    <a:pt x="3100028" y="171450"/>
                  </a:lnTo>
                  <a:lnTo>
                    <a:pt x="3097472" y="171450"/>
                  </a:lnTo>
                  <a:cubicBezTo>
                    <a:pt x="3098111" y="158750"/>
                    <a:pt x="3098750" y="143510"/>
                    <a:pt x="3102585" y="140970"/>
                  </a:cubicBezTo>
                  <a:cubicBezTo>
                    <a:pt x="3054655" y="133350"/>
                    <a:pt x="3006086" y="137160"/>
                    <a:pt x="2957517" y="143510"/>
                  </a:cubicBezTo>
                  <a:cubicBezTo>
                    <a:pt x="2892971" y="135890"/>
                    <a:pt x="2828425" y="139700"/>
                    <a:pt x="2760684" y="173990"/>
                  </a:cubicBezTo>
                  <a:cubicBezTo>
                    <a:pt x="2727453" y="176530"/>
                    <a:pt x="2694222" y="176530"/>
                    <a:pt x="2661629" y="172720"/>
                  </a:cubicBezTo>
                  <a:lnTo>
                    <a:pt x="2667381" y="157480"/>
                  </a:lnTo>
                  <a:lnTo>
                    <a:pt x="2651404" y="171450"/>
                  </a:lnTo>
                  <a:cubicBezTo>
                    <a:pt x="2647570" y="171450"/>
                    <a:pt x="2643735" y="170180"/>
                    <a:pt x="2639901" y="170180"/>
                  </a:cubicBezTo>
                  <a:cubicBezTo>
                    <a:pt x="2639901" y="168910"/>
                    <a:pt x="2640540" y="168910"/>
                    <a:pt x="2640540" y="167640"/>
                  </a:cubicBezTo>
                  <a:cubicBezTo>
                    <a:pt x="2604113" y="138430"/>
                    <a:pt x="2565769" y="181610"/>
                    <a:pt x="2529981" y="172720"/>
                  </a:cubicBezTo>
                  <a:cubicBezTo>
                    <a:pt x="2529981" y="165100"/>
                    <a:pt x="2535733" y="149860"/>
                    <a:pt x="2531260" y="140970"/>
                  </a:cubicBezTo>
                  <a:cubicBezTo>
                    <a:pt x="2504419" y="182880"/>
                    <a:pt x="2489720" y="82550"/>
                    <a:pt x="2475022" y="171450"/>
                  </a:cubicBezTo>
                  <a:cubicBezTo>
                    <a:pt x="2473744" y="167640"/>
                    <a:pt x="2473105" y="147320"/>
                    <a:pt x="2476300" y="139700"/>
                  </a:cubicBezTo>
                  <a:cubicBezTo>
                    <a:pt x="2402168" y="165100"/>
                    <a:pt x="2326759" y="160020"/>
                    <a:pt x="2252627" y="140970"/>
                  </a:cubicBezTo>
                  <a:cubicBezTo>
                    <a:pt x="2190637" y="217170"/>
                    <a:pt x="2124175" y="144780"/>
                    <a:pt x="2059629" y="199390"/>
                  </a:cubicBezTo>
                  <a:lnTo>
                    <a:pt x="2056434" y="199390"/>
                  </a:lnTo>
                  <a:lnTo>
                    <a:pt x="2057073" y="186690"/>
                  </a:lnTo>
                  <a:cubicBezTo>
                    <a:pt x="2046848" y="193040"/>
                    <a:pt x="2036622" y="198120"/>
                    <a:pt x="2025758" y="200660"/>
                  </a:cubicBezTo>
                  <a:cubicBezTo>
                    <a:pt x="2002113" y="201930"/>
                    <a:pt x="1978467" y="203200"/>
                    <a:pt x="1955461" y="204470"/>
                  </a:cubicBezTo>
                  <a:cubicBezTo>
                    <a:pt x="1940123" y="201930"/>
                    <a:pt x="1925425" y="199390"/>
                    <a:pt x="1910087" y="195580"/>
                  </a:cubicBezTo>
                  <a:lnTo>
                    <a:pt x="1910087" y="193040"/>
                  </a:lnTo>
                  <a:cubicBezTo>
                    <a:pt x="1908170" y="193040"/>
                    <a:pt x="1905614" y="194310"/>
                    <a:pt x="1903697" y="194310"/>
                  </a:cubicBezTo>
                  <a:cubicBezTo>
                    <a:pt x="1869187" y="185420"/>
                    <a:pt x="1834038" y="176530"/>
                    <a:pt x="1799529" y="180340"/>
                  </a:cubicBezTo>
                  <a:cubicBezTo>
                    <a:pt x="1788026" y="177800"/>
                    <a:pt x="1778440" y="177800"/>
                    <a:pt x="1768854" y="179070"/>
                  </a:cubicBezTo>
                  <a:cubicBezTo>
                    <a:pt x="1715811" y="162560"/>
                    <a:pt x="1662769" y="142240"/>
                    <a:pt x="1609087" y="152400"/>
                  </a:cubicBezTo>
                  <a:cubicBezTo>
                    <a:pt x="1579051" y="140970"/>
                    <a:pt x="1548376" y="142240"/>
                    <a:pt x="1517062" y="148590"/>
                  </a:cubicBezTo>
                  <a:lnTo>
                    <a:pt x="1517701" y="146050"/>
                  </a:lnTo>
                  <a:cubicBezTo>
                    <a:pt x="1517701" y="147320"/>
                    <a:pt x="1517062" y="147320"/>
                    <a:pt x="1517062" y="148590"/>
                  </a:cubicBezTo>
                  <a:cubicBezTo>
                    <a:pt x="1476161" y="157480"/>
                    <a:pt x="1434622" y="176530"/>
                    <a:pt x="1393083" y="185420"/>
                  </a:cubicBezTo>
                  <a:cubicBezTo>
                    <a:pt x="1377106" y="173990"/>
                    <a:pt x="1360491" y="168910"/>
                    <a:pt x="1340679" y="190500"/>
                  </a:cubicBezTo>
                  <a:lnTo>
                    <a:pt x="1344514" y="173990"/>
                  </a:lnTo>
                  <a:cubicBezTo>
                    <a:pt x="1336206" y="181610"/>
                    <a:pt x="1327898" y="186690"/>
                    <a:pt x="1319590" y="187960"/>
                  </a:cubicBezTo>
                  <a:cubicBezTo>
                    <a:pt x="1315756" y="186690"/>
                    <a:pt x="1311921" y="186690"/>
                    <a:pt x="1308087" y="185420"/>
                  </a:cubicBezTo>
                  <a:cubicBezTo>
                    <a:pt x="1306170" y="184150"/>
                    <a:pt x="1304892" y="182880"/>
                    <a:pt x="1302975" y="180340"/>
                  </a:cubicBezTo>
                  <a:cubicBezTo>
                    <a:pt x="1304892" y="177800"/>
                    <a:pt x="1304253" y="172720"/>
                    <a:pt x="1307448" y="168910"/>
                  </a:cubicBezTo>
                  <a:cubicBezTo>
                    <a:pt x="1264631" y="97790"/>
                    <a:pt x="1214783" y="171450"/>
                    <a:pt x="1168771" y="166370"/>
                  </a:cubicBezTo>
                  <a:lnTo>
                    <a:pt x="1174522" y="134620"/>
                  </a:lnTo>
                  <a:cubicBezTo>
                    <a:pt x="1151516" y="171450"/>
                    <a:pt x="1111255" y="133350"/>
                    <a:pt x="1081858" y="149860"/>
                  </a:cubicBezTo>
                  <a:lnTo>
                    <a:pt x="1083775" y="134620"/>
                  </a:lnTo>
                  <a:lnTo>
                    <a:pt x="1068437" y="154940"/>
                  </a:lnTo>
                  <a:lnTo>
                    <a:pt x="1068437" y="124460"/>
                  </a:lnTo>
                  <a:cubicBezTo>
                    <a:pt x="1051822" y="123190"/>
                    <a:pt x="1035206" y="127000"/>
                    <a:pt x="1019229" y="130810"/>
                  </a:cubicBezTo>
                  <a:cubicBezTo>
                    <a:pt x="957879" y="95250"/>
                    <a:pt x="896528" y="100330"/>
                    <a:pt x="835178" y="121920"/>
                  </a:cubicBezTo>
                  <a:cubicBezTo>
                    <a:pt x="801308" y="118110"/>
                    <a:pt x="768715" y="121920"/>
                    <a:pt x="736123" y="128270"/>
                  </a:cubicBezTo>
                  <a:cubicBezTo>
                    <a:pt x="684359" y="138430"/>
                    <a:pt x="632594" y="156210"/>
                    <a:pt x="578913" y="165100"/>
                  </a:cubicBezTo>
                  <a:cubicBezTo>
                    <a:pt x="580191" y="162560"/>
                    <a:pt x="580830" y="153670"/>
                    <a:pt x="582747" y="151130"/>
                  </a:cubicBezTo>
                  <a:cubicBezTo>
                    <a:pt x="578913" y="158750"/>
                    <a:pt x="575078" y="171450"/>
                    <a:pt x="570605" y="173990"/>
                  </a:cubicBezTo>
                  <a:lnTo>
                    <a:pt x="568048" y="173990"/>
                  </a:lnTo>
                  <a:cubicBezTo>
                    <a:pt x="566770" y="167640"/>
                    <a:pt x="569966" y="161290"/>
                    <a:pt x="571244" y="158750"/>
                  </a:cubicBezTo>
                  <a:cubicBezTo>
                    <a:pt x="552072" y="111760"/>
                    <a:pt x="513728" y="184150"/>
                    <a:pt x="501586" y="148590"/>
                  </a:cubicBezTo>
                  <a:cubicBezTo>
                    <a:pt x="496473" y="152400"/>
                    <a:pt x="493917" y="168910"/>
                    <a:pt x="495834" y="182880"/>
                  </a:cubicBezTo>
                  <a:cubicBezTo>
                    <a:pt x="448543" y="186690"/>
                    <a:pt x="401891" y="181610"/>
                    <a:pt x="355879" y="143510"/>
                  </a:cubicBezTo>
                  <a:cubicBezTo>
                    <a:pt x="302836" y="196850"/>
                    <a:pt x="245959" y="68580"/>
                    <a:pt x="185887" y="81280"/>
                  </a:cubicBezTo>
                  <a:lnTo>
                    <a:pt x="187804" y="100330"/>
                  </a:lnTo>
                  <a:cubicBezTo>
                    <a:pt x="167354" y="40640"/>
                    <a:pt x="139235" y="180340"/>
                    <a:pt x="127093" y="91440"/>
                  </a:cubicBezTo>
                  <a:lnTo>
                    <a:pt x="129649" y="87630"/>
                  </a:lnTo>
                  <a:cubicBezTo>
                    <a:pt x="118785" y="43180"/>
                    <a:pt x="102169" y="191770"/>
                    <a:pt x="95779" y="138430"/>
                  </a:cubicBezTo>
                  <a:lnTo>
                    <a:pt x="93861" y="160020"/>
                  </a:lnTo>
                  <a:cubicBezTo>
                    <a:pt x="79802" y="165100"/>
                    <a:pt x="92583" y="134620"/>
                    <a:pt x="82358" y="125730"/>
                  </a:cubicBezTo>
                  <a:cubicBezTo>
                    <a:pt x="78524" y="128270"/>
                    <a:pt x="80441" y="165100"/>
                    <a:pt x="72133" y="152400"/>
                  </a:cubicBezTo>
                  <a:cubicBezTo>
                    <a:pt x="71494" y="63500"/>
                    <a:pt x="38263" y="170180"/>
                    <a:pt x="38263" y="69850"/>
                  </a:cubicBezTo>
                  <a:cubicBezTo>
                    <a:pt x="45931" y="69850"/>
                    <a:pt x="27399" y="30480"/>
                    <a:pt x="44653" y="10160"/>
                  </a:cubicBezTo>
                  <a:cubicBezTo>
                    <a:pt x="39541" y="0"/>
                    <a:pt x="17173" y="3810"/>
                    <a:pt x="18452" y="45720"/>
                  </a:cubicBezTo>
                  <a:cubicBezTo>
                    <a:pt x="15895" y="91440"/>
                    <a:pt x="0" y="129540"/>
                    <a:pt x="19730" y="165100"/>
                  </a:cubicBezTo>
                  <a:lnTo>
                    <a:pt x="22925" y="132080"/>
                  </a:lnTo>
                  <a:cubicBezTo>
                    <a:pt x="27399" y="165100"/>
                    <a:pt x="26120" y="148590"/>
                    <a:pt x="27399" y="173990"/>
                  </a:cubicBezTo>
                  <a:cubicBezTo>
                    <a:pt x="45292" y="179070"/>
                    <a:pt x="47210" y="227330"/>
                    <a:pt x="59991" y="247650"/>
                  </a:cubicBezTo>
                  <a:lnTo>
                    <a:pt x="59991" y="243840"/>
                  </a:lnTo>
                  <a:cubicBezTo>
                    <a:pt x="65103" y="223520"/>
                    <a:pt x="70855" y="219710"/>
                    <a:pt x="75968" y="223520"/>
                  </a:cubicBezTo>
                  <a:cubicBezTo>
                    <a:pt x="75968" y="237490"/>
                    <a:pt x="81719" y="241300"/>
                    <a:pt x="75968" y="257810"/>
                  </a:cubicBezTo>
                  <a:cubicBezTo>
                    <a:pt x="81719" y="265430"/>
                    <a:pt x="86832" y="264160"/>
                    <a:pt x="92583" y="261620"/>
                  </a:cubicBezTo>
                  <a:cubicBezTo>
                    <a:pt x="93861" y="264160"/>
                    <a:pt x="95140" y="261620"/>
                    <a:pt x="96418" y="259080"/>
                  </a:cubicBezTo>
                  <a:cubicBezTo>
                    <a:pt x="100891" y="255270"/>
                    <a:pt x="105365" y="248920"/>
                    <a:pt x="110477" y="245110"/>
                  </a:cubicBezTo>
                  <a:cubicBezTo>
                    <a:pt x="115590" y="243840"/>
                    <a:pt x="120702" y="241300"/>
                    <a:pt x="125815" y="240030"/>
                  </a:cubicBezTo>
                  <a:cubicBezTo>
                    <a:pt x="128371" y="241300"/>
                    <a:pt x="130288" y="243840"/>
                    <a:pt x="132844" y="248920"/>
                  </a:cubicBezTo>
                  <a:lnTo>
                    <a:pt x="130288" y="267970"/>
                  </a:lnTo>
                  <a:cubicBezTo>
                    <a:pt x="143709" y="280670"/>
                    <a:pt x="133483" y="220980"/>
                    <a:pt x="147543" y="246380"/>
                  </a:cubicBezTo>
                  <a:cubicBezTo>
                    <a:pt x="152655" y="262890"/>
                    <a:pt x="145626" y="270510"/>
                    <a:pt x="148182" y="271780"/>
                  </a:cubicBezTo>
                  <a:cubicBezTo>
                    <a:pt x="177579" y="265430"/>
                    <a:pt x="207615" y="284480"/>
                    <a:pt x="235095" y="240030"/>
                  </a:cubicBezTo>
                  <a:cubicBezTo>
                    <a:pt x="241486" y="280670"/>
                    <a:pt x="266409" y="242570"/>
                    <a:pt x="276634" y="281940"/>
                  </a:cubicBezTo>
                  <a:cubicBezTo>
                    <a:pt x="282386" y="270510"/>
                    <a:pt x="288137" y="269240"/>
                    <a:pt x="291972" y="259080"/>
                  </a:cubicBezTo>
                  <a:cubicBezTo>
                    <a:pt x="295806" y="260350"/>
                    <a:pt x="299002" y="261620"/>
                    <a:pt x="301558" y="260350"/>
                  </a:cubicBezTo>
                  <a:cubicBezTo>
                    <a:pt x="300919" y="265430"/>
                    <a:pt x="300280" y="271780"/>
                    <a:pt x="299002" y="269240"/>
                  </a:cubicBezTo>
                  <a:cubicBezTo>
                    <a:pt x="320091" y="341630"/>
                    <a:pt x="325842" y="204470"/>
                    <a:pt x="345653" y="293370"/>
                  </a:cubicBezTo>
                  <a:cubicBezTo>
                    <a:pt x="349488" y="236220"/>
                    <a:pt x="379524" y="306070"/>
                    <a:pt x="393583" y="254000"/>
                  </a:cubicBezTo>
                  <a:lnTo>
                    <a:pt x="397418" y="254000"/>
                  </a:lnTo>
                  <a:cubicBezTo>
                    <a:pt x="398696" y="262890"/>
                    <a:pt x="398696" y="271780"/>
                    <a:pt x="398057" y="280670"/>
                  </a:cubicBezTo>
                  <a:cubicBezTo>
                    <a:pt x="435123" y="284480"/>
                    <a:pt x="476023" y="308610"/>
                    <a:pt x="507976" y="312420"/>
                  </a:cubicBezTo>
                  <a:cubicBezTo>
                    <a:pt x="535456" y="260350"/>
                    <a:pt x="573161" y="340360"/>
                    <a:pt x="597446" y="266700"/>
                  </a:cubicBezTo>
                  <a:cubicBezTo>
                    <a:pt x="616617" y="283210"/>
                    <a:pt x="647293" y="316230"/>
                    <a:pt x="674133" y="288290"/>
                  </a:cubicBezTo>
                  <a:lnTo>
                    <a:pt x="671577" y="297180"/>
                  </a:lnTo>
                  <a:cubicBezTo>
                    <a:pt x="692666" y="295910"/>
                    <a:pt x="716951" y="293370"/>
                    <a:pt x="737401" y="278130"/>
                  </a:cubicBezTo>
                  <a:cubicBezTo>
                    <a:pt x="746348" y="270510"/>
                    <a:pt x="754656" y="261620"/>
                    <a:pt x="761686" y="246380"/>
                  </a:cubicBezTo>
                  <a:cubicBezTo>
                    <a:pt x="769354" y="318770"/>
                    <a:pt x="782775" y="304800"/>
                    <a:pt x="795556" y="327660"/>
                  </a:cubicBezTo>
                  <a:cubicBezTo>
                    <a:pt x="816006" y="295910"/>
                    <a:pt x="856906" y="307340"/>
                    <a:pt x="888221" y="279400"/>
                  </a:cubicBezTo>
                  <a:cubicBezTo>
                    <a:pt x="892694" y="312420"/>
                    <a:pt x="913783" y="266700"/>
                    <a:pt x="915061" y="314960"/>
                  </a:cubicBezTo>
                  <a:cubicBezTo>
                    <a:pt x="1002613" y="227330"/>
                    <a:pt x="1109338" y="265430"/>
                    <a:pt x="1200724" y="340360"/>
                  </a:cubicBezTo>
                  <a:lnTo>
                    <a:pt x="1199446" y="344170"/>
                  </a:lnTo>
                  <a:cubicBezTo>
                    <a:pt x="1207754" y="326390"/>
                    <a:pt x="1217340" y="294640"/>
                    <a:pt x="1226287" y="265430"/>
                  </a:cubicBezTo>
                  <a:cubicBezTo>
                    <a:pt x="1240985" y="267970"/>
                    <a:pt x="1255684" y="270510"/>
                    <a:pt x="1270382" y="274320"/>
                  </a:cubicBezTo>
                  <a:cubicBezTo>
                    <a:pt x="1275495" y="275590"/>
                    <a:pt x="1281246" y="276860"/>
                    <a:pt x="1286359" y="276860"/>
                  </a:cubicBezTo>
                  <a:cubicBezTo>
                    <a:pt x="1286359" y="279400"/>
                    <a:pt x="1285720" y="281940"/>
                    <a:pt x="1283803" y="287020"/>
                  </a:cubicBezTo>
                  <a:cubicBezTo>
                    <a:pt x="1299779" y="266700"/>
                    <a:pt x="1315756" y="327660"/>
                    <a:pt x="1334928" y="290830"/>
                  </a:cubicBezTo>
                  <a:lnTo>
                    <a:pt x="1335567" y="303530"/>
                  </a:lnTo>
                  <a:lnTo>
                    <a:pt x="1345153" y="289560"/>
                  </a:lnTo>
                  <a:lnTo>
                    <a:pt x="1347709" y="289560"/>
                  </a:lnTo>
                  <a:cubicBezTo>
                    <a:pt x="1347070" y="302260"/>
                    <a:pt x="1346431" y="317500"/>
                    <a:pt x="1342597" y="320040"/>
                  </a:cubicBezTo>
                  <a:cubicBezTo>
                    <a:pt x="1390527" y="327660"/>
                    <a:pt x="1438457" y="323850"/>
                    <a:pt x="1487665" y="317500"/>
                  </a:cubicBezTo>
                  <a:cubicBezTo>
                    <a:pt x="1552210" y="325120"/>
                    <a:pt x="1616756" y="321310"/>
                    <a:pt x="1684497" y="287020"/>
                  </a:cubicBezTo>
                  <a:cubicBezTo>
                    <a:pt x="1717728" y="284480"/>
                    <a:pt x="1750960" y="284480"/>
                    <a:pt x="1783552" y="288290"/>
                  </a:cubicBezTo>
                  <a:lnTo>
                    <a:pt x="1777801" y="303530"/>
                  </a:lnTo>
                  <a:lnTo>
                    <a:pt x="1793777" y="289560"/>
                  </a:lnTo>
                  <a:cubicBezTo>
                    <a:pt x="1797612" y="289560"/>
                    <a:pt x="1801446" y="290830"/>
                    <a:pt x="1805281" y="290830"/>
                  </a:cubicBezTo>
                  <a:cubicBezTo>
                    <a:pt x="1805281" y="292100"/>
                    <a:pt x="1804641" y="292100"/>
                    <a:pt x="1804641" y="293370"/>
                  </a:cubicBezTo>
                  <a:cubicBezTo>
                    <a:pt x="1841068" y="322580"/>
                    <a:pt x="1879412" y="279400"/>
                    <a:pt x="1915200" y="288290"/>
                  </a:cubicBezTo>
                  <a:cubicBezTo>
                    <a:pt x="1915200" y="295910"/>
                    <a:pt x="1909448" y="311150"/>
                    <a:pt x="1913922" y="320040"/>
                  </a:cubicBezTo>
                  <a:cubicBezTo>
                    <a:pt x="1940763" y="278130"/>
                    <a:pt x="1955461" y="378460"/>
                    <a:pt x="1970160" y="289560"/>
                  </a:cubicBezTo>
                  <a:cubicBezTo>
                    <a:pt x="1971438" y="293370"/>
                    <a:pt x="1972077" y="313690"/>
                    <a:pt x="1968882" y="321310"/>
                  </a:cubicBezTo>
                  <a:cubicBezTo>
                    <a:pt x="2043013" y="295910"/>
                    <a:pt x="2118423" y="300990"/>
                    <a:pt x="2192555" y="320040"/>
                  </a:cubicBezTo>
                  <a:cubicBezTo>
                    <a:pt x="2254544" y="243840"/>
                    <a:pt x="2321007" y="316230"/>
                    <a:pt x="2385553" y="261620"/>
                  </a:cubicBezTo>
                  <a:lnTo>
                    <a:pt x="2388748" y="261620"/>
                  </a:lnTo>
                  <a:lnTo>
                    <a:pt x="2388109" y="274320"/>
                  </a:lnTo>
                  <a:cubicBezTo>
                    <a:pt x="2398334" y="267970"/>
                    <a:pt x="2408559" y="262890"/>
                    <a:pt x="2419423" y="260350"/>
                  </a:cubicBezTo>
                  <a:lnTo>
                    <a:pt x="2490359" y="256540"/>
                  </a:lnTo>
                  <a:cubicBezTo>
                    <a:pt x="2505058" y="259080"/>
                    <a:pt x="2520396" y="261620"/>
                    <a:pt x="2535094" y="265430"/>
                  </a:cubicBezTo>
                  <a:lnTo>
                    <a:pt x="2535094" y="267970"/>
                  </a:lnTo>
                  <a:cubicBezTo>
                    <a:pt x="2537650" y="267970"/>
                    <a:pt x="2539567" y="266700"/>
                    <a:pt x="2542124" y="266700"/>
                  </a:cubicBezTo>
                  <a:cubicBezTo>
                    <a:pt x="2576633" y="275590"/>
                    <a:pt x="2611782" y="284480"/>
                    <a:pt x="2646292" y="280670"/>
                  </a:cubicBezTo>
                  <a:cubicBezTo>
                    <a:pt x="2657156" y="283210"/>
                    <a:pt x="2667381" y="283210"/>
                    <a:pt x="2676967" y="281940"/>
                  </a:cubicBezTo>
                  <a:cubicBezTo>
                    <a:pt x="2730009" y="298450"/>
                    <a:pt x="2783052" y="318770"/>
                    <a:pt x="2836733" y="308610"/>
                  </a:cubicBezTo>
                  <a:cubicBezTo>
                    <a:pt x="2866769" y="320040"/>
                    <a:pt x="2897445" y="318770"/>
                    <a:pt x="2928759" y="312420"/>
                  </a:cubicBezTo>
                  <a:lnTo>
                    <a:pt x="2928120" y="314960"/>
                  </a:lnTo>
                  <a:cubicBezTo>
                    <a:pt x="2928120" y="313690"/>
                    <a:pt x="2928759" y="313690"/>
                    <a:pt x="2928759" y="312420"/>
                  </a:cubicBezTo>
                  <a:cubicBezTo>
                    <a:pt x="2969659" y="303530"/>
                    <a:pt x="3011198" y="284480"/>
                    <a:pt x="3052738" y="275590"/>
                  </a:cubicBezTo>
                  <a:cubicBezTo>
                    <a:pt x="3068714" y="287020"/>
                    <a:pt x="3085330" y="292100"/>
                    <a:pt x="3105141" y="270510"/>
                  </a:cubicBezTo>
                  <a:lnTo>
                    <a:pt x="3101307" y="287020"/>
                  </a:lnTo>
                  <a:cubicBezTo>
                    <a:pt x="3108976" y="279400"/>
                    <a:pt x="3117922" y="274320"/>
                    <a:pt x="3125591" y="273050"/>
                  </a:cubicBezTo>
                  <a:cubicBezTo>
                    <a:pt x="3129426" y="274320"/>
                    <a:pt x="3133260" y="274320"/>
                    <a:pt x="3137094" y="275590"/>
                  </a:cubicBezTo>
                  <a:cubicBezTo>
                    <a:pt x="3139011" y="276860"/>
                    <a:pt x="3140290" y="278130"/>
                    <a:pt x="3142207" y="280670"/>
                  </a:cubicBezTo>
                  <a:cubicBezTo>
                    <a:pt x="3140290" y="283210"/>
                    <a:pt x="3140929" y="288290"/>
                    <a:pt x="3137733" y="292100"/>
                  </a:cubicBezTo>
                  <a:cubicBezTo>
                    <a:pt x="3180551" y="363220"/>
                    <a:pt x="3230398" y="289560"/>
                    <a:pt x="3276411" y="294640"/>
                  </a:cubicBezTo>
                  <a:lnTo>
                    <a:pt x="3270659" y="326390"/>
                  </a:lnTo>
                  <a:cubicBezTo>
                    <a:pt x="3293666" y="289560"/>
                    <a:pt x="3333927" y="327660"/>
                    <a:pt x="3363324" y="311150"/>
                  </a:cubicBezTo>
                  <a:lnTo>
                    <a:pt x="3361406" y="326390"/>
                  </a:lnTo>
                  <a:lnTo>
                    <a:pt x="3376744" y="306070"/>
                  </a:lnTo>
                  <a:lnTo>
                    <a:pt x="3376744" y="336550"/>
                  </a:lnTo>
                  <a:cubicBezTo>
                    <a:pt x="3393360" y="337820"/>
                    <a:pt x="3409976" y="334010"/>
                    <a:pt x="3425952" y="330200"/>
                  </a:cubicBezTo>
                  <a:cubicBezTo>
                    <a:pt x="3487303" y="365760"/>
                    <a:pt x="3548653" y="360680"/>
                    <a:pt x="3610003" y="339090"/>
                  </a:cubicBezTo>
                  <a:cubicBezTo>
                    <a:pt x="3684135" y="346710"/>
                    <a:pt x="3754432" y="321310"/>
                    <a:pt x="3827286" y="303530"/>
                  </a:cubicBezTo>
                  <a:cubicBezTo>
                    <a:pt x="3838789" y="300990"/>
                    <a:pt x="3855405" y="297180"/>
                    <a:pt x="3866269" y="295910"/>
                  </a:cubicBezTo>
                  <a:cubicBezTo>
                    <a:pt x="3864991" y="298450"/>
                    <a:pt x="3864352" y="307340"/>
                    <a:pt x="3862434" y="309880"/>
                  </a:cubicBezTo>
                  <a:cubicBezTo>
                    <a:pt x="3866269" y="302260"/>
                    <a:pt x="3870103" y="289560"/>
                    <a:pt x="3874577" y="287020"/>
                  </a:cubicBezTo>
                  <a:lnTo>
                    <a:pt x="3877772" y="287020"/>
                  </a:lnTo>
                  <a:cubicBezTo>
                    <a:pt x="3879050" y="293370"/>
                    <a:pt x="3875855" y="299720"/>
                    <a:pt x="3874577" y="302260"/>
                  </a:cubicBezTo>
                  <a:cubicBezTo>
                    <a:pt x="3893749" y="349250"/>
                    <a:pt x="3932093" y="276860"/>
                    <a:pt x="3944235" y="312420"/>
                  </a:cubicBezTo>
                  <a:cubicBezTo>
                    <a:pt x="3949347" y="308610"/>
                    <a:pt x="3951904" y="292100"/>
                    <a:pt x="3949986" y="278130"/>
                  </a:cubicBezTo>
                  <a:cubicBezTo>
                    <a:pt x="3997277" y="274320"/>
                    <a:pt x="4043929" y="279400"/>
                    <a:pt x="4089942" y="317500"/>
                  </a:cubicBezTo>
                  <a:cubicBezTo>
                    <a:pt x="4144263" y="264160"/>
                    <a:pt x="4201139" y="392430"/>
                    <a:pt x="4260572" y="379730"/>
                  </a:cubicBezTo>
                  <a:lnTo>
                    <a:pt x="4258656" y="360680"/>
                  </a:lnTo>
                  <a:cubicBezTo>
                    <a:pt x="4279105" y="420370"/>
                    <a:pt x="4307224" y="280670"/>
                    <a:pt x="4319367" y="369570"/>
                  </a:cubicBezTo>
                  <a:lnTo>
                    <a:pt x="4316811" y="373380"/>
                  </a:lnTo>
                  <a:cubicBezTo>
                    <a:pt x="4327675" y="417830"/>
                    <a:pt x="4344290" y="270510"/>
                    <a:pt x="4350681" y="323850"/>
                  </a:cubicBezTo>
                  <a:lnTo>
                    <a:pt x="4352598" y="302260"/>
                  </a:lnTo>
                  <a:cubicBezTo>
                    <a:pt x="4366657" y="297180"/>
                    <a:pt x="4353876" y="327660"/>
                    <a:pt x="4364101" y="336550"/>
                  </a:cubicBezTo>
                  <a:cubicBezTo>
                    <a:pt x="4367936" y="334010"/>
                    <a:pt x="4366018" y="297180"/>
                    <a:pt x="4374326" y="309880"/>
                  </a:cubicBezTo>
                  <a:cubicBezTo>
                    <a:pt x="4374966" y="398780"/>
                    <a:pt x="4408197" y="292100"/>
                    <a:pt x="4407558" y="392430"/>
                  </a:cubicBezTo>
                  <a:cubicBezTo>
                    <a:pt x="4399889" y="392430"/>
                    <a:pt x="4418422" y="431800"/>
                    <a:pt x="4401806" y="452120"/>
                  </a:cubicBezTo>
                  <a:cubicBezTo>
                    <a:pt x="4406280" y="462280"/>
                    <a:pt x="4429286" y="458470"/>
                    <a:pt x="4428008" y="416560"/>
                  </a:cubicBezTo>
                  <a:cubicBezTo>
                    <a:pt x="4429286" y="369570"/>
                    <a:pt x="4445181" y="330200"/>
                    <a:pt x="4425452" y="294640"/>
                  </a:cubicBezTo>
                  <a:close/>
                  <a:moveTo>
                    <a:pt x="107282" y="226060"/>
                  </a:moveTo>
                  <a:cubicBezTo>
                    <a:pt x="107921" y="224790"/>
                    <a:pt x="107921" y="224790"/>
                    <a:pt x="107921" y="226060"/>
                  </a:cubicBezTo>
                  <a:lnTo>
                    <a:pt x="107282" y="226060"/>
                  </a:lnTo>
                  <a:close/>
                  <a:moveTo>
                    <a:pt x="4190276" y="250190"/>
                  </a:moveTo>
                  <a:cubicBezTo>
                    <a:pt x="4191553" y="248920"/>
                    <a:pt x="4192193" y="248920"/>
                    <a:pt x="4193471" y="247650"/>
                  </a:cubicBezTo>
                  <a:cubicBezTo>
                    <a:pt x="4192832" y="252730"/>
                    <a:pt x="4192832" y="259080"/>
                    <a:pt x="4194749" y="269240"/>
                  </a:cubicBezTo>
                  <a:cubicBezTo>
                    <a:pt x="4193471" y="262890"/>
                    <a:pt x="4192193" y="256540"/>
                    <a:pt x="4190276" y="250190"/>
                  </a:cubicBezTo>
                  <a:close/>
                  <a:moveTo>
                    <a:pt x="4236927" y="224790"/>
                  </a:moveTo>
                  <a:cubicBezTo>
                    <a:pt x="4256100" y="219710"/>
                    <a:pt x="4275910" y="220980"/>
                    <a:pt x="4295082" y="223520"/>
                  </a:cubicBezTo>
                  <a:cubicBezTo>
                    <a:pt x="4275910" y="226060"/>
                    <a:pt x="4256738" y="226060"/>
                    <a:pt x="4236927" y="224790"/>
                  </a:cubicBezTo>
                  <a:close/>
                  <a:moveTo>
                    <a:pt x="4337261" y="234950"/>
                  </a:moveTo>
                  <a:lnTo>
                    <a:pt x="4337900" y="234950"/>
                  </a:lnTo>
                  <a:cubicBezTo>
                    <a:pt x="4337900" y="236220"/>
                    <a:pt x="4337261" y="236220"/>
                    <a:pt x="4337261" y="234950"/>
                  </a:cubicBezTo>
                  <a:close/>
                </a:path>
              </a:pathLst>
            </a:custGeom>
            <a:solidFill>
              <a:srgbClr val="97BCC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29455" y="4707790"/>
            <a:ext cx="4326632" cy="14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E17E3F"/>
                </a:solidFill>
                <a:latin typeface="Montserrat Classic Bold"/>
              </a:rPr>
              <a:t>→ネット広告</a:t>
            </a:r>
          </a:p>
          <a:p>
            <a:pPr>
              <a:lnSpc>
                <a:spcPts val="5760"/>
              </a:lnSpc>
            </a:pPr>
            <a:r>
              <a:rPr lang="en-US" sz="4800">
                <a:solidFill>
                  <a:srgbClr val="E17E3F"/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2264276" y="6335393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5" name="AutoShape 5"/>
          <p:cNvSpPr/>
          <p:nvPr/>
        </p:nvSpPr>
        <p:spPr>
          <a:xfrm rot="-2700000">
            <a:off x="6366721" y="2342839"/>
            <a:ext cx="43907" cy="11716373"/>
          </a:xfrm>
          <a:prstGeom prst="rect">
            <a:avLst/>
          </a:prstGeom>
          <a:solidFill>
            <a:srgbClr val="053D57"/>
          </a:solidFill>
        </p:spPr>
      </p:sp>
      <p:sp>
        <p:nvSpPr>
          <p:cNvPr id="6" name="TextBox 6"/>
          <p:cNvSpPr txBox="1"/>
          <p:nvPr/>
        </p:nvSpPr>
        <p:spPr>
          <a:xfrm>
            <a:off x="4883693" y="3469609"/>
            <a:ext cx="10772422" cy="122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ja-JP" altLang="en-US" sz="8000" spc="-80" dirty="0">
                <a:solidFill>
                  <a:srgbClr val="053D57"/>
                </a:solidFill>
                <a:ea typeface="Montserrat Classic Bold"/>
              </a:rPr>
              <a:t>ネット広告</a:t>
            </a:r>
            <a:r>
              <a:rPr lang="en-US" sz="8000" spc="-80" dirty="0" err="1">
                <a:solidFill>
                  <a:srgbClr val="053D57"/>
                </a:solidFill>
                <a:ea typeface="Montserrat Classic Bold"/>
              </a:rPr>
              <a:t>業界</a:t>
            </a:r>
            <a:endParaRPr lang="en-US" sz="8000" spc="-80" dirty="0">
              <a:solidFill>
                <a:srgbClr val="053D57"/>
              </a:solidFill>
              <a:ea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19496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5677" y="774866"/>
            <a:ext cx="13063420" cy="146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ネット広告業界とは？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12290" y="3235855"/>
            <a:ext cx="11768781" cy="252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　・ネット上の広告運用のサポート 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　・ネット広告枠の販売　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　・ネット広告の戦略立案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1494" y="6344005"/>
            <a:ext cx="14345968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E17E3F"/>
                </a:solidFill>
                <a:ea typeface="Montserrat Classic Bold"/>
              </a:rPr>
              <a:t>＝＞ネット広告の仲介手数料で収益を上げる業界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1760" y="407526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ネット広告業界の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基本データ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74403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業界シェア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02853" y="6651256"/>
            <a:ext cx="2668513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EF3E0"/>
                </a:solidFill>
                <a:ea typeface="Montserrat Classic Bold"/>
              </a:rPr>
              <a:t>年収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343707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5,800億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6651256"/>
            <a:ext cx="5393928" cy="121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E17E3F"/>
                </a:solidFill>
                <a:latin typeface="Montserrat Classic Bold"/>
              </a:rPr>
              <a:t>550万</a:t>
            </a:r>
            <a:r>
              <a:rPr lang="en-US" sz="8000">
                <a:solidFill>
                  <a:srgbClr val="FEF3E0"/>
                </a:solidFill>
                <a:ea typeface="Montserrat Classic Bold"/>
              </a:rPr>
              <a:t>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8320" y="769109"/>
            <a:ext cx="13063420" cy="291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20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ネット広告業界の</a:t>
            </a:r>
          </a:p>
          <a:p>
            <a:pPr>
              <a:lnSpc>
                <a:spcPts val="11519"/>
              </a:lnSpc>
            </a:pPr>
            <a:r>
              <a:rPr lang="en-US" sz="9600">
                <a:solidFill>
                  <a:srgbClr val="FEF3E0"/>
                </a:solidFill>
                <a:ea typeface="Montserrat Classic Bold"/>
              </a:rPr>
              <a:t>主な企業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541" y="4266779"/>
            <a:ext cx="4707857" cy="37300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60031" y="4537698"/>
            <a:ext cx="8372721" cy="34591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678248" y="407526"/>
            <a:ext cx="2395994" cy="11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ネット広告</a:t>
            </a:r>
          </a:p>
          <a:p>
            <a:pPr>
              <a:lnSpc>
                <a:spcPts val="4319"/>
              </a:lnSpc>
            </a:pPr>
            <a:r>
              <a:rPr lang="en-US" sz="3599">
                <a:solidFill>
                  <a:srgbClr val="FEF3E0">
                    <a:alpha val="60784"/>
                  </a:srgbClr>
                </a:solidFill>
                <a:latin typeface="Montserrat Classic Bold"/>
              </a:rPr>
              <a:t>      </a:t>
            </a:r>
            <a:r>
              <a:rPr lang="en-US" sz="3599">
                <a:solidFill>
                  <a:srgbClr val="FEF3E0">
                    <a:alpha val="60784"/>
                  </a:srgbClr>
                </a:solidFill>
                <a:ea typeface="Montserrat Classic Bold"/>
              </a:rPr>
              <a:t>業界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733459"/>
            <a:ext cx="737211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サイバーエージェント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25565" y="8313406"/>
            <a:ext cx="7848677" cy="168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EF3E0"/>
                </a:solidFill>
                <a:ea typeface="Montserrat Classic Bold"/>
              </a:rPr>
              <a:t>デジタルHD（7月に「オプト」から改名）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581</Words>
  <Application>Microsoft Office PowerPoint</Application>
  <PresentationFormat>ユーザー設定</PresentationFormat>
  <Paragraphs>296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Montserrat Light</vt:lpstr>
      <vt:lpstr>Arial</vt:lpstr>
      <vt:lpstr>Calibri</vt:lpstr>
      <vt:lpstr>Montserrat Classic</vt:lpstr>
      <vt:lpstr>M Plus Rounded Black</vt:lpstr>
      <vt:lpstr>Montserrat Classic Bold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are communication tools that can be used as demonstrations, lectures, speeches, reports, and more. Most of the time, they’re presented before an audience.</dc:title>
  <cp:lastModifiedBy> </cp:lastModifiedBy>
  <cp:revision>15</cp:revision>
  <dcterms:created xsi:type="dcterms:W3CDTF">2006-08-16T00:00:00Z</dcterms:created>
  <dcterms:modified xsi:type="dcterms:W3CDTF">2020-09-15T05:18:47Z</dcterms:modified>
  <dc:identifier>DAEFlZ68S-E</dc:identifier>
</cp:coreProperties>
</file>